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3716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源様明朝 Bold" panose="02020500000000000000" charset="-120"/>
      <p:regular r:id="rId32"/>
    </p:embeddedFont>
    <p:embeddedFont>
      <p:font typeface="源様明朝 Medium" panose="02020500000000000000" charset="-120"/>
      <p:regular r:id="rId33"/>
    </p:embeddedFont>
    <p:embeddedFont>
      <p:font typeface="源様明朝 Semi-Bold" panose="02020500000000000000" charset="-120"/>
      <p:regular r:id="rId34"/>
    </p:embeddedFont>
    <p:embeddedFont>
      <p:font typeface="源石ゴシック" panose="02020500000000000000" charset="-12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80" y="20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jpeg"/><Relationship Id="rId5" Type="http://schemas.openxmlformats.org/officeDocument/2006/relationships/image" Target="../media/image2.svg"/><Relationship Id="rId10" Type="http://schemas.openxmlformats.org/officeDocument/2006/relationships/image" Target="../media/image21.jpe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0.svg"/><Relationship Id="rId10" Type="http://schemas.openxmlformats.org/officeDocument/2006/relationships/image" Target="../media/image38.sv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2.svg"/><Relationship Id="rId5" Type="http://schemas.openxmlformats.org/officeDocument/2006/relationships/image" Target="../media/image10.sv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5.svg"/><Relationship Id="rId5" Type="http://schemas.openxmlformats.org/officeDocument/2006/relationships/image" Target="../media/image10.sv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jpe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12" Type="http://schemas.openxmlformats.org/officeDocument/2006/relationships/image" Target="../media/image32.jpeg"/><Relationship Id="rId2" Type="http://schemas.openxmlformats.org/officeDocument/2006/relationships/image" Target="../media/image6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.sv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0.sv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2.svg"/><Relationship Id="rId10" Type="http://schemas.openxmlformats.org/officeDocument/2006/relationships/image" Target="../media/image57.sv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5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12.sv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29.jpe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12.svg"/><Relationship Id="rId10" Type="http://schemas.openxmlformats.org/officeDocument/2006/relationships/image" Target="../media/image24.jpe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1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5.svg"/><Relationship Id="rId5" Type="http://schemas.openxmlformats.org/officeDocument/2006/relationships/image" Target="../media/image12.svg"/><Relationship Id="rId15" Type="http://schemas.openxmlformats.org/officeDocument/2006/relationships/hyperlink" Target="https://www.google.com/url?sa=i&amp;url=https://zh.wikipedia.org/zh-tw/%E9%B9%BF%E6%B8%AF%E8%80%81%E8%A1%97&amp;psig=AOvVaw1-vEPjjsX8WUHdvgfnS3cv&amp;ust=1744445398821000&amp;source=images&amp;cd=vfe&amp;opi=89978449&amp;ved=0CBQQjRxqFwoTCMCbnNXDz4wDFQAAAAAdAAAAABAI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kiki768.github.io/parking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jpe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26.sv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2126" y="-672727"/>
            <a:ext cx="7562882" cy="3734173"/>
          </a:xfrm>
          <a:custGeom>
            <a:avLst/>
            <a:gdLst/>
            <a:ahLst/>
            <a:cxnLst/>
            <a:rect l="l" t="t" r="r" b="b"/>
            <a:pathLst>
              <a:path w="10083843" h="4978897">
                <a:moveTo>
                  <a:pt x="0" y="0"/>
                </a:moveTo>
                <a:lnTo>
                  <a:pt x="10083843" y="0"/>
                </a:lnTo>
                <a:lnTo>
                  <a:pt x="10083843" y="4978897"/>
                </a:lnTo>
                <a:lnTo>
                  <a:pt x="0" y="497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94234" y="4966857"/>
            <a:ext cx="5154869" cy="3415101"/>
          </a:xfrm>
          <a:custGeom>
            <a:avLst/>
            <a:gdLst/>
            <a:ahLst/>
            <a:cxnLst/>
            <a:rect l="l" t="t" r="r" b="b"/>
            <a:pathLst>
              <a:path w="6873159" h="4553468">
                <a:moveTo>
                  <a:pt x="0" y="0"/>
                </a:moveTo>
                <a:lnTo>
                  <a:pt x="6873159" y="0"/>
                </a:lnTo>
                <a:lnTo>
                  <a:pt x="6873159" y="4553468"/>
                </a:lnTo>
                <a:lnTo>
                  <a:pt x="0" y="4553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3634">
            <a:off x="1156578" y="1720657"/>
            <a:ext cx="3114570" cy="2384062"/>
          </a:xfrm>
          <a:custGeom>
            <a:avLst/>
            <a:gdLst/>
            <a:ahLst/>
            <a:cxnLst/>
            <a:rect l="l" t="t" r="r" b="b"/>
            <a:pathLst>
              <a:path w="4152760" h="3178749">
                <a:moveTo>
                  <a:pt x="0" y="0"/>
                </a:moveTo>
                <a:lnTo>
                  <a:pt x="4152759" y="0"/>
                </a:lnTo>
                <a:lnTo>
                  <a:pt x="4152759" y="3178749"/>
                </a:lnTo>
                <a:lnTo>
                  <a:pt x="0" y="3178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18700" y="4667578"/>
            <a:ext cx="4333547" cy="4333547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59455" y="6674408"/>
            <a:ext cx="2918492" cy="2918492"/>
          </a:xfrm>
          <a:custGeom>
            <a:avLst/>
            <a:gdLst/>
            <a:ahLst/>
            <a:cxnLst/>
            <a:rect l="l" t="t" r="r" b="b"/>
            <a:pathLst>
              <a:path w="3891323" h="3891323">
                <a:moveTo>
                  <a:pt x="0" y="0"/>
                </a:moveTo>
                <a:lnTo>
                  <a:pt x="3891323" y="0"/>
                </a:lnTo>
                <a:lnTo>
                  <a:pt x="3891323" y="3891323"/>
                </a:lnTo>
                <a:lnTo>
                  <a:pt x="0" y="3891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89315" y="4262157"/>
            <a:ext cx="8737370" cy="17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7"/>
              </a:lnSpc>
            </a:pPr>
            <a:r>
              <a:rPr lang="en-US" sz="635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停車守「位」者</a:t>
            </a:r>
          </a:p>
          <a:p>
            <a:pPr algn="ctr">
              <a:lnSpc>
                <a:spcPts val="5850"/>
              </a:lnSpc>
            </a:pPr>
            <a:r>
              <a:rPr lang="en-US" sz="450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智慧停車導航App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5577" y="6342859"/>
            <a:ext cx="6344846" cy="46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-72">
                <a:solidFill>
                  <a:srgbClr val="1A1A1A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停車小組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3578" y="7370328"/>
            <a:ext cx="4115576" cy="3261594"/>
          </a:xfrm>
          <a:custGeom>
            <a:avLst/>
            <a:gdLst/>
            <a:ahLst/>
            <a:cxnLst/>
            <a:rect l="l" t="t" r="r" b="b"/>
            <a:pathLst>
              <a:path w="5487435" h="4348792">
                <a:moveTo>
                  <a:pt x="0" y="0"/>
                </a:moveTo>
                <a:lnTo>
                  <a:pt x="5487435" y="0"/>
                </a:lnTo>
                <a:lnTo>
                  <a:pt x="5487435" y="4348792"/>
                </a:lnTo>
                <a:lnTo>
                  <a:pt x="0" y="4348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67100" y="-419100"/>
            <a:ext cx="5486400" cy="2708910"/>
          </a:xfrm>
          <a:custGeom>
            <a:avLst/>
            <a:gdLst/>
            <a:ahLst/>
            <a:cxnLst/>
            <a:rect l="l" t="t" r="r" b="b"/>
            <a:pathLst>
              <a:path w="7315200" h="3611880">
                <a:moveTo>
                  <a:pt x="0" y="0"/>
                </a:moveTo>
                <a:lnTo>
                  <a:pt x="7315200" y="0"/>
                </a:lnTo>
                <a:lnTo>
                  <a:pt x="7315200" y="3611880"/>
                </a:lnTo>
                <a:lnTo>
                  <a:pt x="0" y="361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4142" y="5710029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401908" y="746727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5"/>
                </a:lnTo>
                <a:lnTo>
                  <a:pt x="0" y="661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47774" y="2164862"/>
            <a:ext cx="3929063" cy="6440976"/>
          </a:xfrm>
          <a:custGeom>
            <a:avLst/>
            <a:gdLst/>
            <a:ahLst/>
            <a:cxnLst/>
            <a:rect l="l" t="t" r="r" b="b"/>
            <a:pathLst>
              <a:path w="5238750" h="8587968">
                <a:moveTo>
                  <a:pt x="0" y="0"/>
                </a:moveTo>
                <a:lnTo>
                  <a:pt x="5238750" y="0"/>
                </a:lnTo>
                <a:lnTo>
                  <a:pt x="5238750" y="8587968"/>
                </a:lnTo>
                <a:lnTo>
                  <a:pt x="0" y="8587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75482" y="2164861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18187" y="1476632"/>
            <a:ext cx="1512153" cy="502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搜尋後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0" y="1447567"/>
            <a:ext cx="5564027" cy="5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點擊圖標</a:t>
            </a:r>
          </a:p>
        </p:txBody>
      </p:sp>
      <p:sp>
        <p:nvSpPr>
          <p:cNvPr id="10" name="Freeform 10"/>
          <p:cNvSpPr/>
          <p:nvPr/>
        </p:nvSpPr>
        <p:spPr>
          <a:xfrm>
            <a:off x="6515100" y="6546518"/>
            <a:ext cx="6429375" cy="2080724"/>
          </a:xfrm>
          <a:custGeom>
            <a:avLst/>
            <a:gdLst/>
            <a:ahLst/>
            <a:cxnLst/>
            <a:rect l="l" t="t" r="r" b="b"/>
            <a:pathLst>
              <a:path w="8572500" h="2774298">
                <a:moveTo>
                  <a:pt x="0" y="0"/>
                </a:moveTo>
                <a:lnTo>
                  <a:pt x="8572500" y="0"/>
                </a:lnTo>
                <a:lnTo>
                  <a:pt x="8572500" y="2774298"/>
                </a:lnTo>
                <a:lnTo>
                  <a:pt x="0" y="27742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4394" b="-3439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12375" y="6829861"/>
            <a:ext cx="6332099" cy="152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0544" lvl="1" indent="-275273">
              <a:lnSpc>
                <a:spcPts val="4130"/>
              </a:lnSpc>
              <a:buFont typeface="Arial"/>
              <a:buChar char="•"/>
            </a:pPr>
            <a:r>
              <a:rPr lang="en-US" sz="25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點擊導航可開始導航</a:t>
            </a:r>
            <a:endParaRPr lang="en-US" sz="25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550544" lvl="1" indent="-275273">
              <a:lnSpc>
                <a:spcPts val="4130"/>
              </a:lnSpc>
              <a:buFont typeface="Arial"/>
              <a:buChar char="•"/>
            </a:pPr>
            <a:r>
              <a:rPr lang="en-US" sz="25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點擊回報可以回報停車場錯誤</a:t>
            </a:r>
            <a:endParaRPr lang="en-US" sz="25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550544" lvl="1" indent="-275273">
              <a:lnSpc>
                <a:spcPts val="4130"/>
              </a:lnSpc>
              <a:buFont typeface="Arial"/>
              <a:buChar char="•"/>
            </a:pPr>
            <a:r>
              <a:rPr lang="en-US" sz="25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點擊收藏會將此停車場儲存在收藏頁面</a:t>
            </a:r>
            <a:endParaRPr lang="en-US" sz="25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32823" y="1869162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6786" y="6885964"/>
            <a:ext cx="7281139" cy="714375"/>
          </a:xfrm>
          <a:custGeom>
            <a:avLst/>
            <a:gdLst/>
            <a:ahLst/>
            <a:cxnLst/>
            <a:rect l="l" t="t" r="r" b="b"/>
            <a:pathLst>
              <a:path w="9708185" h="952500">
                <a:moveTo>
                  <a:pt x="0" y="0"/>
                </a:moveTo>
                <a:lnTo>
                  <a:pt x="9708185" y="0"/>
                </a:lnTo>
                <a:lnTo>
                  <a:pt x="970818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33950" r="-100298" b="-78122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49650" y="4433578"/>
            <a:ext cx="1419605" cy="141960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50"/>
                </a:lnSpc>
              </a:pPr>
              <a:endParaRPr sz="135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41779" y="1869162"/>
            <a:ext cx="3289803" cy="6548676"/>
          </a:xfrm>
          <a:custGeom>
            <a:avLst/>
            <a:gdLst/>
            <a:ahLst/>
            <a:cxnLst/>
            <a:rect l="l" t="t" r="r" b="b"/>
            <a:pathLst>
              <a:path w="4386404" h="8731568">
                <a:moveTo>
                  <a:pt x="0" y="0"/>
                </a:moveTo>
                <a:lnTo>
                  <a:pt x="4386404" y="0"/>
                </a:lnTo>
                <a:lnTo>
                  <a:pt x="4386404" y="8731568"/>
                </a:lnTo>
                <a:lnTo>
                  <a:pt x="0" y="873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1508" y="6993367"/>
            <a:ext cx="6971694" cy="43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按下導航鍵後會詢問你是否要進行預約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79017" y="3966523"/>
            <a:ext cx="2335643" cy="2353955"/>
          </a:xfrm>
          <a:custGeom>
            <a:avLst/>
            <a:gdLst/>
            <a:ahLst/>
            <a:cxnLst/>
            <a:rect l="l" t="t" r="r" b="b"/>
            <a:pathLst>
              <a:path w="3114191" h="3138606">
                <a:moveTo>
                  <a:pt x="0" y="0"/>
                </a:moveTo>
                <a:lnTo>
                  <a:pt x="3114191" y="0"/>
                </a:lnTo>
                <a:lnTo>
                  <a:pt x="3114191" y="3138606"/>
                </a:lnTo>
                <a:lnTo>
                  <a:pt x="0" y="31386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043" t="-25462" r="-43097" b="-179517"/>
            </a:stretch>
          </a:blipFill>
        </p:spPr>
      </p:sp>
      <p:sp>
        <p:nvSpPr>
          <p:cNvPr id="6" name="Freeform 6"/>
          <p:cNvSpPr/>
          <p:nvPr/>
        </p:nvSpPr>
        <p:spPr>
          <a:xfrm rot="-4121596" flipH="1">
            <a:off x="5620026" y="4492418"/>
            <a:ext cx="1003686" cy="1408233"/>
          </a:xfrm>
          <a:custGeom>
            <a:avLst/>
            <a:gdLst/>
            <a:ahLst/>
            <a:cxnLst/>
            <a:rect l="l" t="t" r="r" b="b"/>
            <a:pathLst>
              <a:path w="1338248" h="1877644">
                <a:moveTo>
                  <a:pt x="1338247" y="0"/>
                </a:moveTo>
                <a:lnTo>
                  <a:pt x="0" y="0"/>
                </a:lnTo>
                <a:lnTo>
                  <a:pt x="0" y="1877644"/>
                </a:lnTo>
                <a:lnTo>
                  <a:pt x="1338247" y="1877644"/>
                </a:lnTo>
                <a:lnTo>
                  <a:pt x="133824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34640" y="5182526"/>
            <a:ext cx="1024397" cy="547587"/>
          </a:xfrm>
          <a:custGeom>
            <a:avLst/>
            <a:gdLst/>
            <a:ahLst/>
            <a:cxnLst/>
            <a:rect l="l" t="t" r="r" b="b"/>
            <a:pathLst>
              <a:path w="1365863" h="730116">
                <a:moveTo>
                  <a:pt x="0" y="0"/>
                </a:moveTo>
                <a:lnTo>
                  <a:pt x="1365864" y="0"/>
                </a:lnTo>
                <a:lnTo>
                  <a:pt x="1365864" y="730116"/>
                </a:lnTo>
                <a:lnTo>
                  <a:pt x="0" y="730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89463" y="2747356"/>
            <a:ext cx="3714750" cy="8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4875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一鍵導航功能</a:t>
            </a:r>
          </a:p>
        </p:txBody>
      </p:sp>
      <p:sp>
        <p:nvSpPr>
          <p:cNvPr id="9" name="Freeform 9"/>
          <p:cNvSpPr/>
          <p:nvPr/>
        </p:nvSpPr>
        <p:spPr>
          <a:xfrm>
            <a:off x="194070" y="6699096"/>
            <a:ext cx="7281139" cy="1099475"/>
          </a:xfrm>
          <a:custGeom>
            <a:avLst/>
            <a:gdLst/>
            <a:ahLst/>
            <a:cxnLst/>
            <a:rect l="l" t="t" r="r" b="b"/>
            <a:pathLst>
              <a:path w="9708185" h="1465966">
                <a:moveTo>
                  <a:pt x="0" y="0"/>
                </a:moveTo>
                <a:lnTo>
                  <a:pt x="9708185" y="0"/>
                </a:lnTo>
                <a:lnTo>
                  <a:pt x="9708185" y="1465966"/>
                </a:lnTo>
                <a:lnTo>
                  <a:pt x="0" y="1465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52007" r="-100298" b="-47256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65108" y="1588416"/>
            <a:ext cx="3571875" cy="7110168"/>
          </a:xfrm>
          <a:custGeom>
            <a:avLst/>
            <a:gdLst/>
            <a:ahLst/>
            <a:cxnLst/>
            <a:rect l="l" t="t" r="r" b="b"/>
            <a:pathLst>
              <a:path w="4762500" h="9480224">
                <a:moveTo>
                  <a:pt x="0" y="0"/>
                </a:moveTo>
                <a:lnTo>
                  <a:pt x="4762500" y="0"/>
                </a:lnTo>
                <a:lnTo>
                  <a:pt x="4762500" y="9480224"/>
                </a:lnTo>
                <a:lnTo>
                  <a:pt x="0" y="9480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8792" y="6774029"/>
            <a:ext cx="6971694" cy="89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按下一鍵導航後會直接詢問你是否要進行預約</a:t>
            </a:r>
          </a:p>
          <a:p>
            <a:pPr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並導航至系統根據偏好推薦的停車場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65109" y="1647184"/>
            <a:ext cx="3576776" cy="820433"/>
            <a:chOff x="0" y="0"/>
            <a:chExt cx="6358713" cy="14585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8713" cy="1458547"/>
            </a:xfrm>
            <a:custGeom>
              <a:avLst/>
              <a:gdLst/>
              <a:ahLst/>
              <a:cxnLst/>
              <a:rect l="l" t="t" r="r" b="b"/>
              <a:pathLst>
                <a:path w="6358713" h="1458547">
                  <a:moveTo>
                    <a:pt x="0" y="0"/>
                  </a:moveTo>
                  <a:lnTo>
                    <a:pt x="6358713" y="0"/>
                  </a:lnTo>
                  <a:lnTo>
                    <a:pt x="6358713" y="1458547"/>
                  </a:lnTo>
                  <a:lnTo>
                    <a:pt x="0" y="1458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95000"/>
              </a:blip>
              <a:stretch>
                <a:fillRect l="-83001" r="-114449" b="-608362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86795" y="71001"/>
              <a:ext cx="5804205" cy="114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4"/>
                </a:lnSpc>
              </a:pPr>
              <a:r>
                <a:rPr lang="en-US" sz="18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車位已滿</a:t>
              </a:r>
            </a:p>
            <a:p>
              <a:pPr>
                <a:lnSpc>
                  <a:spcPts val="2624"/>
                </a:lnSpc>
              </a:pPr>
              <a:r>
                <a:rPr lang="en-US" sz="18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切換導航至 XX 停車場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81439" y="1588416"/>
            <a:ext cx="3571875" cy="7110168"/>
          </a:xfrm>
          <a:custGeom>
            <a:avLst/>
            <a:gdLst/>
            <a:ahLst/>
            <a:cxnLst/>
            <a:rect l="l" t="t" r="r" b="b"/>
            <a:pathLst>
              <a:path w="4762500" h="9480224">
                <a:moveTo>
                  <a:pt x="0" y="0"/>
                </a:moveTo>
                <a:lnTo>
                  <a:pt x="4762500" y="0"/>
                </a:lnTo>
                <a:lnTo>
                  <a:pt x="4762500" y="9480224"/>
                </a:lnTo>
                <a:lnTo>
                  <a:pt x="0" y="9480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81439" y="1588416"/>
            <a:ext cx="3571875" cy="779385"/>
          </a:xfrm>
          <a:custGeom>
            <a:avLst/>
            <a:gdLst/>
            <a:ahLst/>
            <a:cxnLst/>
            <a:rect l="l" t="t" r="r" b="b"/>
            <a:pathLst>
              <a:path w="4762500" h="1039180">
                <a:moveTo>
                  <a:pt x="0" y="0"/>
                </a:moveTo>
                <a:lnTo>
                  <a:pt x="4762500" y="0"/>
                </a:lnTo>
                <a:lnTo>
                  <a:pt x="4762500" y="1039180"/>
                </a:lnTo>
                <a:lnTo>
                  <a:pt x="0" y="1039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5000"/>
            </a:blip>
            <a:stretch>
              <a:fillRect l="-76520" r="-106436" b="-6083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23792" y="2194534"/>
            <a:ext cx="687170" cy="173267"/>
          </a:xfrm>
          <a:custGeom>
            <a:avLst/>
            <a:gdLst/>
            <a:ahLst/>
            <a:cxnLst/>
            <a:rect l="l" t="t" r="r" b="b"/>
            <a:pathLst>
              <a:path w="916227" h="231022">
                <a:moveTo>
                  <a:pt x="0" y="0"/>
                </a:moveTo>
                <a:lnTo>
                  <a:pt x="916226" y="0"/>
                </a:lnTo>
                <a:lnTo>
                  <a:pt x="916226" y="231022"/>
                </a:lnTo>
                <a:lnTo>
                  <a:pt x="0" y="2310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62138" t="-21326" r="-808655" b="-3065022"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7712835" y="2190642"/>
            <a:ext cx="109083" cy="181051"/>
          </a:xfrm>
          <a:custGeom>
            <a:avLst/>
            <a:gdLst/>
            <a:ahLst/>
            <a:cxnLst/>
            <a:rect l="l" t="t" r="r" b="b"/>
            <a:pathLst>
              <a:path w="145444" h="241401">
                <a:moveTo>
                  <a:pt x="0" y="0"/>
                </a:moveTo>
                <a:lnTo>
                  <a:pt x="145444" y="0"/>
                </a:lnTo>
                <a:lnTo>
                  <a:pt x="145444" y="241401"/>
                </a:lnTo>
                <a:lnTo>
                  <a:pt x="0" y="241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4000"/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6142540" y="1647082"/>
            <a:ext cx="3260392" cy="54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"/>
              </a:lnSpc>
            </a:pPr>
            <a:r>
              <a:rPr lang="en-US" sz="1561">
                <a:solidFill>
                  <a:srgbClr val="000000"/>
                </a:solidFill>
                <a:latin typeface="源石ゴシック"/>
                <a:ea typeface="源石ゴシック"/>
                <a:cs typeface="源石ゴシック"/>
                <a:sym typeface="源石ゴシック"/>
              </a:rPr>
              <a:t>注意‼️前方300公尺處路面有裂縫，請小心駕駛。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466" y="4543431"/>
            <a:ext cx="4693751" cy="111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若路況或道路有任何狀況</a:t>
            </a:r>
            <a:endParaRPr lang="en-US" sz="3247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ctr">
              <a:lnSpc>
                <a:spcPts val="4546"/>
              </a:lnSpc>
            </a:pPr>
            <a:r>
              <a:rPr lang="en-US" sz="3247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都會在導航期間</a:t>
            </a:r>
            <a:r>
              <a:rPr lang="zh-TW" altLang="en-US" sz="3247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即時</a:t>
            </a:r>
            <a:r>
              <a:rPr lang="en-US" sz="3247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通知</a:t>
            </a:r>
            <a:endParaRPr lang="en-US" sz="3247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4053" flipH="1" flipV="1">
            <a:off x="-2722801" y="5958750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-2235496" y="361894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-1024450" y="3711403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1" y="0"/>
                </a:lnTo>
                <a:lnTo>
                  <a:pt x="6281801" y="4978327"/>
                </a:lnTo>
                <a:lnTo>
                  <a:pt x="0" y="4978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68036" y="2377972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4217" y="3803516"/>
            <a:ext cx="2089450" cy="3697350"/>
          </a:xfrm>
          <a:custGeom>
            <a:avLst/>
            <a:gdLst/>
            <a:ahLst/>
            <a:cxnLst/>
            <a:rect l="l" t="t" r="r" b="b"/>
            <a:pathLst>
              <a:path w="2785933" h="4929800">
                <a:moveTo>
                  <a:pt x="0" y="0"/>
                </a:moveTo>
                <a:lnTo>
                  <a:pt x="2785934" y="0"/>
                </a:lnTo>
                <a:lnTo>
                  <a:pt x="2785934" y="4929801"/>
                </a:lnTo>
                <a:lnTo>
                  <a:pt x="0" y="4929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8598" b="-37461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17356" y="5996136"/>
            <a:ext cx="1150681" cy="566275"/>
          </a:xfrm>
          <a:custGeom>
            <a:avLst/>
            <a:gdLst/>
            <a:ahLst/>
            <a:cxnLst/>
            <a:rect l="l" t="t" r="r" b="b"/>
            <a:pathLst>
              <a:path w="1534241" h="755033">
                <a:moveTo>
                  <a:pt x="0" y="0"/>
                </a:moveTo>
                <a:lnTo>
                  <a:pt x="1534241" y="0"/>
                </a:lnTo>
                <a:lnTo>
                  <a:pt x="1534241" y="755033"/>
                </a:lnTo>
                <a:lnTo>
                  <a:pt x="0" y="755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8283" y="2399801"/>
            <a:ext cx="3929063" cy="6504782"/>
          </a:xfrm>
          <a:custGeom>
            <a:avLst/>
            <a:gdLst/>
            <a:ahLst/>
            <a:cxnLst/>
            <a:rect l="l" t="t" r="r" b="b"/>
            <a:pathLst>
              <a:path w="5238750" h="8673042">
                <a:moveTo>
                  <a:pt x="0" y="0"/>
                </a:moveTo>
                <a:lnTo>
                  <a:pt x="5238750" y="0"/>
                </a:lnTo>
                <a:lnTo>
                  <a:pt x="5238750" y="8673041"/>
                </a:lnTo>
                <a:lnTo>
                  <a:pt x="0" y="86730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147964" y="4429526"/>
            <a:ext cx="1150681" cy="566275"/>
          </a:xfrm>
          <a:custGeom>
            <a:avLst/>
            <a:gdLst/>
            <a:ahLst/>
            <a:cxnLst/>
            <a:rect l="l" t="t" r="r" b="b"/>
            <a:pathLst>
              <a:path w="1534241" h="755033">
                <a:moveTo>
                  <a:pt x="1534241" y="0"/>
                </a:moveTo>
                <a:lnTo>
                  <a:pt x="0" y="0"/>
                </a:lnTo>
                <a:lnTo>
                  <a:pt x="0" y="755033"/>
                </a:lnTo>
                <a:lnTo>
                  <a:pt x="1534241" y="755033"/>
                </a:lnTo>
                <a:lnTo>
                  <a:pt x="153424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22780" y="1687125"/>
            <a:ext cx="3321308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篩選頁面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1913" y="1687125"/>
            <a:ext cx="3321308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道路回報頁面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7346" y="3333084"/>
            <a:ext cx="3321308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主畫面右上角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886" y="6935084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1163">
            <a:off x="2612486" y="-351693"/>
            <a:ext cx="5138576" cy="2537172"/>
          </a:xfrm>
          <a:custGeom>
            <a:avLst/>
            <a:gdLst/>
            <a:ahLst/>
            <a:cxnLst/>
            <a:rect l="l" t="t" r="r" b="b"/>
            <a:pathLst>
              <a:path w="6851435" h="3382896">
                <a:moveTo>
                  <a:pt x="0" y="0"/>
                </a:moveTo>
                <a:lnTo>
                  <a:pt x="6851435" y="0"/>
                </a:lnTo>
                <a:lnTo>
                  <a:pt x="6851435" y="3382896"/>
                </a:lnTo>
                <a:lnTo>
                  <a:pt x="0" y="3382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1287" y="7107056"/>
            <a:ext cx="4658264" cy="3086100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8" y="0"/>
                </a:lnTo>
                <a:lnTo>
                  <a:pt x="6211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56972" y="6314256"/>
            <a:ext cx="3259714" cy="3458582"/>
          </a:xfrm>
          <a:custGeom>
            <a:avLst/>
            <a:gdLst/>
            <a:ahLst/>
            <a:cxnLst/>
            <a:rect l="l" t="t" r="r" b="b"/>
            <a:pathLst>
              <a:path w="4346285" h="4611443">
                <a:moveTo>
                  <a:pt x="0" y="0"/>
                </a:moveTo>
                <a:lnTo>
                  <a:pt x="4346285" y="0"/>
                </a:lnTo>
                <a:lnTo>
                  <a:pt x="4346285" y="4611443"/>
                </a:lnTo>
                <a:lnTo>
                  <a:pt x="0" y="461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25120" y="-1468820"/>
            <a:ext cx="4270939" cy="4648641"/>
          </a:xfrm>
          <a:custGeom>
            <a:avLst/>
            <a:gdLst/>
            <a:ahLst/>
            <a:cxnLst/>
            <a:rect l="l" t="t" r="r" b="b"/>
            <a:pathLst>
              <a:path w="5694585" h="6198188">
                <a:moveTo>
                  <a:pt x="0" y="0"/>
                </a:moveTo>
                <a:lnTo>
                  <a:pt x="5694586" y="0"/>
                </a:lnTo>
                <a:lnTo>
                  <a:pt x="5694586" y="6198188"/>
                </a:lnTo>
                <a:lnTo>
                  <a:pt x="0" y="6198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93469" y="2275495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64" y="2275495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58273" y="2275495"/>
            <a:ext cx="3929063" cy="6548438"/>
          </a:xfrm>
          <a:custGeom>
            <a:avLst/>
            <a:gdLst/>
            <a:ahLst/>
            <a:cxnLst/>
            <a:rect l="l" t="t" r="r" b="b"/>
            <a:pathLst>
              <a:path w="5238750" h="8731250">
                <a:moveTo>
                  <a:pt x="0" y="0"/>
                </a:moveTo>
                <a:lnTo>
                  <a:pt x="5238750" y="0"/>
                </a:lnTo>
                <a:lnTo>
                  <a:pt x="5238750" y="8731250"/>
                </a:lnTo>
                <a:lnTo>
                  <a:pt x="0" y="87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71509" y="5832439"/>
            <a:ext cx="5302590" cy="1577677"/>
          </a:xfrm>
          <a:custGeom>
            <a:avLst/>
            <a:gdLst/>
            <a:ahLst/>
            <a:cxnLst/>
            <a:rect l="l" t="t" r="r" b="b"/>
            <a:pathLst>
              <a:path w="7070120" h="2103569">
                <a:moveTo>
                  <a:pt x="0" y="0"/>
                </a:moveTo>
                <a:lnTo>
                  <a:pt x="7070120" y="0"/>
                </a:lnTo>
                <a:lnTo>
                  <a:pt x="7070120" y="2103569"/>
                </a:lnTo>
                <a:lnTo>
                  <a:pt x="0" y="21035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43702" y="1402573"/>
            <a:ext cx="952500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資訊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1750" y="1402573"/>
            <a:ext cx="952500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支付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6554" y="1402573"/>
            <a:ext cx="952500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收藏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4429" y="4775112"/>
            <a:ext cx="7144" cy="57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endParaRPr sz="1350"/>
          </a:p>
        </p:txBody>
      </p:sp>
      <p:sp>
        <p:nvSpPr>
          <p:cNvPr id="15" name="TextBox 15"/>
          <p:cNvSpPr txBox="1"/>
          <p:nvPr/>
        </p:nvSpPr>
        <p:spPr>
          <a:xfrm>
            <a:off x="9417390" y="5921453"/>
            <a:ext cx="3677051" cy="13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點選收藏中的停車場</a:t>
            </a:r>
          </a:p>
          <a:p>
            <a:pPr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可以直接跳轉至此停車場</a:t>
            </a:r>
          </a:p>
          <a:p>
            <a:pPr>
              <a:lnSpc>
                <a:spcPts val="3569"/>
              </a:lnSpc>
            </a:pPr>
            <a:r>
              <a:rPr lang="en-US" sz="254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在地圖上的位置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1672562" y="1046629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138413" y="-646793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6200" y="3882476"/>
            <a:ext cx="6308155" cy="4912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39162" lvl="1" indent="-469581" algn="just">
              <a:lnSpc>
                <a:spcPct val="150000"/>
              </a:lnSpc>
              <a:buFont typeface="Arial"/>
              <a:buChar char="•"/>
            </a:pPr>
            <a:r>
              <a:rPr lang="en-US" sz="43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即時路況通知</a:t>
            </a:r>
            <a:endParaRPr lang="en-US" sz="43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939162" lvl="1" indent="-469581" algn="just">
              <a:lnSpc>
                <a:spcPct val="150000"/>
              </a:lnSpc>
              <a:buFont typeface="Arial"/>
              <a:buChar char="•"/>
            </a:pPr>
            <a:r>
              <a:rPr lang="en-US" sz="43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預約停車格功能</a:t>
            </a:r>
            <a:endParaRPr lang="en-US" sz="43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939162" lvl="1" indent="-469581" algn="just">
              <a:lnSpc>
                <a:spcPct val="150000"/>
              </a:lnSpc>
              <a:buFont typeface="Arial"/>
              <a:buChar char="•"/>
            </a:pPr>
            <a:r>
              <a:rPr lang="en-US" sz="43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全語音操作</a:t>
            </a:r>
            <a:endParaRPr lang="en-US" sz="43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939162" lvl="1" indent="-469581" algn="just">
              <a:lnSpc>
                <a:spcPct val="150000"/>
              </a:lnSpc>
              <a:buFont typeface="Arial"/>
              <a:buChar char="•"/>
            </a:pPr>
            <a:r>
              <a:rPr lang="en-US" sz="43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駕駛人回報道路問題</a:t>
            </a:r>
            <a:endParaRPr lang="en-US" sz="43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939162" lvl="1" indent="-469581" algn="just">
              <a:lnSpc>
                <a:spcPct val="150000"/>
              </a:lnSpc>
              <a:buFont typeface="Arial"/>
              <a:buChar char="•"/>
            </a:pPr>
            <a:r>
              <a:rPr lang="en-US" sz="4349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電動樁車格</a:t>
            </a:r>
            <a:endParaRPr lang="en-US" sz="4349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7695" y="5143500"/>
            <a:ext cx="4333547" cy="4333547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89315" y="1993106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與市場上的不同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1672562" y="1046629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138413" y="-646793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9315" y="1993114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未來功能擴充</a:t>
            </a:r>
            <a:endParaRPr lang="en-US" sz="6374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1407" y="3880387"/>
            <a:ext cx="9462218" cy="460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加入AI智能助手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活用公路局</a:t>
            </a:r>
            <a:r>
              <a:rPr lang="en-US" sz="3375" b="1" dirty="0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  VD </a:t>
            </a: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動態資料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使用者提供公路局道路回饋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車位滿位自動切換導航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預測剩餘車位數量變化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28663" lvl="1" indent="-364331" algn="just">
              <a:lnSpc>
                <a:spcPct val="150000"/>
              </a:lnSpc>
              <a:buFont typeface="Arial"/>
              <a:buChar char="•"/>
            </a:pPr>
            <a:r>
              <a:rPr lang="en-US" sz="3375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整合共享單車與旅遊資訊</a:t>
            </a:r>
            <a:endParaRPr lang="en-US" sz="3375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2641551" y="142945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1107402" y="-1550478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8"/>
                </a:lnTo>
                <a:lnTo>
                  <a:pt x="0" y="570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25280" y="2857500"/>
            <a:ext cx="3502963" cy="6340204"/>
          </a:xfrm>
          <a:custGeom>
            <a:avLst/>
            <a:gdLst/>
            <a:ahLst/>
            <a:cxnLst/>
            <a:rect l="l" t="t" r="r" b="b"/>
            <a:pathLst>
              <a:path w="4670617" h="8453605">
                <a:moveTo>
                  <a:pt x="0" y="0"/>
                </a:moveTo>
                <a:lnTo>
                  <a:pt x="4670617" y="0"/>
                </a:lnTo>
                <a:lnTo>
                  <a:pt x="4670617" y="8453605"/>
                </a:lnTo>
                <a:lnTo>
                  <a:pt x="0" y="845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7600" y="4763139"/>
            <a:ext cx="855618" cy="760722"/>
          </a:xfrm>
          <a:custGeom>
            <a:avLst/>
            <a:gdLst/>
            <a:ahLst/>
            <a:cxnLst/>
            <a:rect l="l" t="t" r="r" b="b"/>
            <a:pathLst>
              <a:path w="1140824" h="1014296">
                <a:moveTo>
                  <a:pt x="0" y="0"/>
                </a:moveTo>
                <a:lnTo>
                  <a:pt x="1140824" y="0"/>
                </a:lnTo>
                <a:lnTo>
                  <a:pt x="1140824" y="1014296"/>
                </a:lnTo>
                <a:lnTo>
                  <a:pt x="0" y="1014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72173" y="4587308"/>
            <a:ext cx="719518" cy="556957"/>
          </a:xfrm>
          <a:custGeom>
            <a:avLst/>
            <a:gdLst/>
            <a:ahLst/>
            <a:cxnLst/>
            <a:rect l="l" t="t" r="r" b="b"/>
            <a:pathLst>
              <a:path w="959357" h="742609">
                <a:moveTo>
                  <a:pt x="0" y="0"/>
                </a:moveTo>
                <a:lnTo>
                  <a:pt x="959356" y="0"/>
                </a:lnTo>
                <a:lnTo>
                  <a:pt x="959356" y="742610"/>
                </a:lnTo>
                <a:lnTo>
                  <a:pt x="0" y="742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24824" y="1385945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 </a:t>
            </a: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智能助手</a:t>
            </a:r>
            <a:endParaRPr lang="en-US" sz="6374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929" y="3387892"/>
            <a:ext cx="6847775" cy="200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語音互動問答：路況、車位、旅遊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問答式操作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學習使用者偏好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46428" y="5710017"/>
            <a:ext cx="7423064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9"/>
              </a:lnSpc>
            </a:pPr>
            <a:r>
              <a:rPr lang="en-US" sz="2625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使用者</a:t>
            </a:r>
            <a:r>
              <a:rPr lang="en-US" sz="2625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699"/>
              </a:lnSpc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幫我找附近有電動車位的停車場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</a:t>
            </a:r>
          </a:p>
          <a:p>
            <a:pPr>
              <a:lnSpc>
                <a:spcPts val="4699"/>
              </a:lnSpc>
            </a:pPr>
            <a:r>
              <a:rPr lang="en-US" sz="2625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AI助手</a:t>
            </a:r>
            <a:r>
              <a:rPr lang="en-US" sz="2625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699"/>
              </a:lnSpc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附近有三個符合條件的停車場，推薦距離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>
              <a:lnSpc>
                <a:spcPts val="4699"/>
              </a:lnSpc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最近的台中光復地下停車場，是否導航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2531854" y="827235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997705" y="-866187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1999104" y="6188954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5" y="0"/>
                </a:lnTo>
                <a:lnTo>
                  <a:pt x="6080045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3074483" y="5676508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69" y="0"/>
                </a:lnTo>
                <a:lnTo>
                  <a:pt x="5269769" y="3491223"/>
                </a:lnTo>
                <a:lnTo>
                  <a:pt x="0" y="3491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57772" y="3313653"/>
            <a:ext cx="3229718" cy="5467064"/>
          </a:xfrm>
          <a:custGeom>
            <a:avLst/>
            <a:gdLst/>
            <a:ahLst/>
            <a:cxnLst/>
            <a:rect l="l" t="t" r="r" b="b"/>
            <a:pathLst>
              <a:path w="4306290" h="7289419">
                <a:moveTo>
                  <a:pt x="0" y="0"/>
                </a:moveTo>
                <a:lnTo>
                  <a:pt x="4306290" y="0"/>
                </a:lnTo>
                <a:lnTo>
                  <a:pt x="4306290" y="7289419"/>
                </a:lnTo>
                <a:lnTo>
                  <a:pt x="0" y="7289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6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82942" y="1506283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公路局</a:t>
            </a:r>
            <a:r>
              <a:rPr lang="en-US" sz="6374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VD </a:t>
            </a: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動態資料</a:t>
            </a:r>
            <a:endParaRPr lang="en-US" sz="6374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1561" y="3883392"/>
            <a:ext cx="7191200" cy="200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繪製路況圖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智能語音提醒：前方壅塞／施工／事故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路線規劃建議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0131" y="6209051"/>
            <a:ext cx="7496195" cy="257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使用者</a:t>
            </a:r>
            <a:r>
              <a:rPr lang="en-US" sz="2250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幫我規劃去新竹的最快路線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AI助手</a:t>
            </a:r>
            <a:r>
              <a:rPr lang="en-US" sz="2250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國道三號車流壅塞，建議改走國道一號轉市區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道路，是否改道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144" y="5207507"/>
            <a:ext cx="582173" cy="61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🛣️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817167" y="5210022"/>
            <a:ext cx="612977" cy="474487"/>
          </a:xfrm>
          <a:custGeom>
            <a:avLst/>
            <a:gdLst/>
            <a:ahLst/>
            <a:cxnLst/>
            <a:rect l="l" t="t" r="r" b="b"/>
            <a:pathLst>
              <a:path w="817302" h="632649">
                <a:moveTo>
                  <a:pt x="0" y="0"/>
                </a:moveTo>
                <a:lnTo>
                  <a:pt x="817302" y="0"/>
                </a:lnTo>
                <a:lnTo>
                  <a:pt x="817302" y="632648"/>
                </a:lnTo>
                <a:lnTo>
                  <a:pt x="0" y="6326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275" y="7213201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1" y="0"/>
                </a:lnTo>
                <a:lnTo>
                  <a:pt x="5879361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02288" y="6819900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8"/>
                </a:lnTo>
                <a:lnTo>
                  <a:pt x="0" y="570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0" y="-704932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5" y="0"/>
                </a:lnTo>
                <a:lnTo>
                  <a:pt x="6080045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738286">
            <a:off x="9935266" y="103946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69" y="0"/>
                </a:lnTo>
                <a:lnTo>
                  <a:pt x="5269769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04571" y="3161953"/>
            <a:ext cx="10106859" cy="5191781"/>
          </a:xfrm>
          <a:custGeom>
            <a:avLst/>
            <a:gdLst/>
            <a:ahLst/>
            <a:cxnLst/>
            <a:rect l="l" t="t" r="r" b="b"/>
            <a:pathLst>
              <a:path w="13475812" h="6922375">
                <a:moveTo>
                  <a:pt x="0" y="0"/>
                </a:moveTo>
                <a:lnTo>
                  <a:pt x="13475812" y="0"/>
                </a:lnTo>
                <a:lnTo>
                  <a:pt x="13475812" y="6922375"/>
                </a:lnTo>
                <a:lnTo>
                  <a:pt x="0" y="6922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3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45982" y="3508381"/>
            <a:ext cx="6424036" cy="449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動機與目的</a:t>
            </a:r>
            <a:endParaRPr lang="en-US" sz="450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產品功能介紹</a:t>
            </a:r>
            <a:endParaRPr lang="en-US" sz="450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與市場上的不同</a:t>
            </a:r>
            <a:endParaRPr lang="en-US" sz="450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未來</a:t>
            </a:r>
            <a:r>
              <a:rPr lang="zh-TW" altLang="en-US" sz="450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功能擴充</a:t>
            </a:r>
            <a:endParaRPr lang="en-US" sz="450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DEMO</a:t>
            </a:r>
          </a:p>
          <a:p>
            <a:pPr marL="971550" lvl="1" indent="-485775">
              <a:lnSpc>
                <a:spcPts val="5850"/>
              </a:lnSpc>
              <a:buAutoNum type="arabicPeriod"/>
            </a:pPr>
            <a:r>
              <a:rPr lang="en-US" sz="450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8416" y="1792998"/>
            <a:ext cx="2028784" cy="10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目錄</a:t>
            </a:r>
            <a:endParaRPr lang="en-US" sz="6374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1672562" y="1046629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832200" y="-1253834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3938" y="2969742"/>
            <a:ext cx="3406389" cy="5677315"/>
          </a:xfrm>
          <a:custGeom>
            <a:avLst/>
            <a:gdLst/>
            <a:ahLst/>
            <a:cxnLst/>
            <a:rect l="l" t="t" r="r" b="b"/>
            <a:pathLst>
              <a:path w="4541852" h="7569753">
                <a:moveTo>
                  <a:pt x="0" y="0"/>
                </a:moveTo>
                <a:lnTo>
                  <a:pt x="4541852" y="0"/>
                </a:lnTo>
                <a:lnTo>
                  <a:pt x="4541852" y="7569753"/>
                </a:lnTo>
                <a:lnTo>
                  <a:pt x="0" y="7569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64560" y="7229475"/>
            <a:ext cx="824756" cy="562272"/>
            <a:chOff x="0" y="0"/>
            <a:chExt cx="119223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2238" cy="812800"/>
            </a:xfrm>
            <a:custGeom>
              <a:avLst/>
              <a:gdLst/>
              <a:ahLst/>
              <a:cxnLst/>
              <a:rect l="l" t="t" r="r" b="b"/>
              <a:pathLst>
                <a:path w="1192238" h="812800">
                  <a:moveTo>
                    <a:pt x="1192238" y="406400"/>
                  </a:moveTo>
                  <a:lnTo>
                    <a:pt x="785838" y="0"/>
                  </a:lnTo>
                  <a:lnTo>
                    <a:pt x="7858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85838" y="609600"/>
                  </a:lnTo>
                  <a:lnTo>
                    <a:pt x="785838" y="812800"/>
                  </a:lnTo>
                  <a:lnTo>
                    <a:pt x="1192238" y="406400"/>
                  </a:lnTo>
                  <a:close/>
                </a:path>
              </a:pathLst>
            </a:custGeom>
            <a:solidFill>
              <a:srgbClr val="547F55">
                <a:alpha val="5372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74625"/>
              <a:ext cx="1090638" cy="4349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9315" y="1627458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使用者道路回饋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292" y="3996000"/>
            <a:ext cx="7191200" cy="200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語音即時回報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  </a:t>
            </a: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統整與過濾回報內容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647699" lvl="1" indent="-323850" algn="just">
              <a:lnSpc>
                <a:spcPts val="5399"/>
              </a:lnSpc>
              <a:buFont typeface="Arial"/>
              <a:buChar char="•"/>
            </a:pPr>
            <a:r>
              <a:rPr lang="en-US" sz="2999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整合行車紀錄器：拍照回報</a:t>
            </a:r>
            <a:endParaRPr lang="en-US" sz="2999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" y="6846242"/>
            <a:ext cx="143595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APP</a:t>
            </a:r>
          </a:p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語音辨識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89315" y="6846242"/>
            <a:ext cx="145150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 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分類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過濾詞語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956137" y="7229475"/>
            <a:ext cx="824756" cy="562272"/>
            <a:chOff x="0" y="0"/>
            <a:chExt cx="1192238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2238" cy="812800"/>
            </a:xfrm>
            <a:custGeom>
              <a:avLst/>
              <a:gdLst/>
              <a:ahLst/>
              <a:cxnLst/>
              <a:rect l="l" t="t" r="r" b="b"/>
              <a:pathLst>
                <a:path w="1192238" h="812800">
                  <a:moveTo>
                    <a:pt x="1192238" y="406400"/>
                  </a:moveTo>
                  <a:lnTo>
                    <a:pt x="785838" y="0"/>
                  </a:lnTo>
                  <a:lnTo>
                    <a:pt x="7858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85838" y="609600"/>
                  </a:lnTo>
                  <a:lnTo>
                    <a:pt x="785838" y="812800"/>
                  </a:lnTo>
                  <a:lnTo>
                    <a:pt x="1192238" y="406400"/>
                  </a:lnTo>
                  <a:close/>
                </a:path>
              </a:pathLst>
            </a:custGeom>
            <a:solidFill>
              <a:srgbClr val="547F55">
                <a:alpha val="5372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74625"/>
              <a:ext cx="1090638" cy="4349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80892" y="6846242"/>
            <a:ext cx="1855033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提取行車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紀錄器影像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551227" y="7229475"/>
            <a:ext cx="824756" cy="562272"/>
            <a:chOff x="0" y="0"/>
            <a:chExt cx="1192238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2238" cy="812800"/>
            </a:xfrm>
            <a:custGeom>
              <a:avLst/>
              <a:gdLst/>
              <a:ahLst/>
              <a:cxnLst/>
              <a:rect l="l" t="t" r="r" b="b"/>
              <a:pathLst>
                <a:path w="1192238" h="812800">
                  <a:moveTo>
                    <a:pt x="1192238" y="406400"/>
                  </a:moveTo>
                  <a:lnTo>
                    <a:pt x="785838" y="0"/>
                  </a:lnTo>
                  <a:lnTo>
                    <a:pt x="78583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785838" y="609600"/>
                  </a:lnTo>
                  <a:lnTo>
                    <a:pt x="785838" y="812800"/>
                  </a:lnTo>
                  <a:lnTo>
                    <a:pt x="1192238" y="406400"/>
                  </a:lnTo>
                  <a:close/>
                </a:path>
              </a:pathLst>
            </a:custGeom>
            <a:solidFill>
              <a:srgbClr val="547F55">
                <a:alpha val="53725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74625"/>
              <a:ext cx="1090638" cy="4349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94"/>
                </a:lnSpc>
                <a:spcBef>
                  <a:spcPct val="0"/>
                </a:spcBef>
              </a:pPr>
              <a:endParaRPr sz="135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475995" y="6846242"/>
            <a:ext cx="1572633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相關局處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人工審核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2495289" y="714664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961139" y="-978757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9315" y="1727058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車位滿位自動切換導航</a:t>
            </a:r>
            <a:endParaRPr lang="en-US" sz="6374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711" y="3725012"/>
            <a:ext cx="537544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痛點</a:t>
            </a:r>
            <a:r>
              <a:rPr lang="en-US" sz="2625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 algn="just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抵達目的地→車位已滿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→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手動重找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→ </a:t>
            </a:r>
            <a:r>
              <a:rPr lang="en-US" sz="2625" b="1" dirty="0" err="1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耗費時間</a:t>
            </a:r>
            <a:r>
              <a:rPr lang="en-US" sz="2625" b="1" dirty="0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+ </a:t>
            </a:r>
            <a:r>
              <a:rPr lang="en-US" sz="2625" b="1" dirty="0" err="1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分心駕駛</a:t>
            </a:r>
            <a:r>
              <a:rPr lang="en-US" sz="2625" b="1" dirty="0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+ </a:t>
            </a:r>
            <a:r>
              <a:rPr lang="en-US" sz="2625" b="1" dirty="0" err="1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怠速碳排</a:t>
            </a:r>
            <a:endParaRPr lang="en-US" sz="2625" b="1" dirty="0">
              <a:solidFill>
                <a:srgbClr val="CE3D35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just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解法</a:t>
            </a:r>
            <a:r>
              <a:rPr lang="en-US" sz="2625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 algn="just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距離停車場不足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2Km，若將滿位，根據偏好自動挑選替代停車場，跳轉並重新導航。</a:t>
            </a:r>
          </a:p>
        </p:txBody>
      </p:sp>
      <p:sp>
        <p:nvSpPr>
          <p:cNvPr id="8" name="Freeform 8"/>
          <p:cNvSpPr/>
          <p:nvPr/>
        </p:nvSpPr>
        <p:spPr>
          <a:xfrm>
            <a:off x="8175377" y="3216745"/>
            <a:ext cx="2727980" cy="5430312"/>
          </a:xfrm>
          <a:custGeom>
            <a:avLst/>
            <a:gdLst/>
            <a:ahLst/>
            <a:cxnLst/>
            <a:rect l="l" t="t" r="r" b="b"/>
            <a:pathLst>
              <a:path w="3637306" h="7240416">
                <a:moveTo>
                  <a:pt x="0" y="0"/>
                </a:moveTo>
                <a:lnTo>
                  <a:pt x="3637306" y="0"/>
                </a:lnTo>
                <a:lnTo>
                  <a:pt x="3637306" y="7240415"/>
                </a:lnTo>
                <a:lnTo>
                  <a:pt x="0" y="7240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175377" y="3362422"/>
            <a:ext cx="2727980" cy="820499"/>
            <a:chOff x="0" y="0"/>
            <a:chExt cx="4849742" cy="14586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49742" cy="1458664"/>
            </a:xfrm>
            <a:custGeom>
              <a:avLst/>
              <a:gdLst/>
              <a:ahLst/>
              <a:cxnLst/>
              <a:rect l="l" t="t" r="r" b="b"/>
              <a:pathLst>
                <a:path w="4849742" h="1458664">
                  <a:moveTo>
                    <a:pt x="0" y="0"/>
                  </a:moveTo>
                  <a:lnTo>
                    <a:pt x="4849742" y="0"/>
                  </a:lnTo>
                  <a:lnTo>
                    <a:pt x="4849742" y="1458664"/>
                  </a:lnTo>
                  <a:lnTo>
                    <a:pt x="0" y="145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95000"/>
              </a:blip>
              <a:stretch>
                <a:fillRect l="-124397" r="-165634" b="-608362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18736" y="71001"/>
              <a:ext cx="4426823" cy="114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4"/>
                </a:lnSpc>
              </a:pPr>
              <a:r>
                <a:rPr lang="en-US" sz="18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車位已滿</a:t>
              </a:r>
            </a:p>
            <a:p>
              <a:pPr>
                <a:lnSpc>
                  <a:spcPts val="2624"/>
                </a:lnSpc>
              </a:pPr>
              <a:r>
                <a:rPr lang="en-US" sz="18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切換導航至 XX 停車場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2495289" y="714664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961139" y="-978757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6244" y="3584972"/>
            <a:ext cx="7003844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just">
              <a:lnSpc>
                <a:spcPts val="4725"/>
              </a:lnSpc>
              <a:buFont typeface="Arial"/>
              <a:buChar char="•"/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運用</a:t>
            </a: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</a:t>
            </a:r>
            <a:r>
              <a:rPr lang="en-US" sz="2625" b="1" dirty="0" err="1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歷史數據、時段、天氣、活動資訊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等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just">
              <a:lnSpc>
                <a:spcPts val="4725"/>
              </a:lnSpc>
            </a:pPr>
            <a:r>
              <a:rPr lang="en-US" sz="2625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預測抵達時的剩餘車位數量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566738" lvl="1" indent="-283369" algn="just">
              <a:lnSpc>
                <a:spcPts val="4725"/>
              </a:lnSpc>
              <a:buFont typeface="Arial"/>
              <a:buChar char="•"/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深度學習模型預測剩餘車位數量變化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marL="566738" lvl="1" indent="-283369" algn="just">
              <a:lnSpc>
                <a:spcPts val="4725"/>
              </a:lnSpc>
              <a:buFont typeface="Arial"/>
              <a:buChar char="•"/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無車位時，提供「</a:t>
            </a:r>
            <a:r>
              <a:rPr lang="en-US" sz="2625" b="1" dirty="0" err="1">
                <a:solidFill>
                  <a:srgbClr val="CE3D35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是否值得繼續等待</a:t>
            </a: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」的建議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5719" y="6213368"/>
            <a:ext cx="7496195" cy="257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AI </a:t>
            </a:r>
            <a:r>
              <a:rPr lang="en-US" sz="2250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助手</a:t>
            </a:r>
            <a:r>
              <a:rPr lang="en-US" sz="2250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目的地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XX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停車場車位已滿，平均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5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分鐘離開一輛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車，預計等候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15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分鐘，是否等候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？  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 err="1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使用者</a:t>
            </a:r>
            <a:r>
              <a:rPr lang="en-US" sz="2250" b="1" dirty="0">
                <a:solidFill>
                  <a:srgbClr val="004AAD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>
              <a:lnSpc>
                <a:spcPts val="4050"/>
              </a:lnSpc>
              <a:spcBef>
                <a:spcPct val="0"/>
              </a:spcBef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       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繼續等待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／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不等了，找其他停車場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171611" y="3354393"/>
            <a:ext cx="3594423" cy="5395007"/>
          </a:xfrm>
          <a:custGeom>
            <a:avLst/>
            <a:gdLst/>
            <a:ahLst/>
            <a:cxnLst/>
            <a:rect l="l" t="t" r="r" b="b"/>
            <a:pathLst>
              <a:path w="4792564" h="7193342">
                <a:moveTo>
                  <a:pt x="0" y="0"/>
                </a:moveTo>
                <a:lnTo>
                  <a:pt x="4792564" y="0"/>
                </a:lnTo>
                <a:lnTo>
                  <a:pt x="4792564" y="7193342"/>
                </a:lnTo>
                <a:lnTo>
                  <a:pt x="0" y="7193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233181" y="3417689"/>
            <a:ext cx="3326347" cy="535199"/>
            <a:chOff x="0" y="0"/>
            <a:chExt cx="1168100" cy="1879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8100" cy="187943"/>
            </a:xfrm>
            <a:custGeom>
              <a:avLst/>
              <a:gdLst/>
              <a:ahLst/>
              <a:cxnLst/>
              <a:rect l="l" t="t" r="r" b="b"/>
              <a:pathLst>
                <a:path w="1168100" h="187943">
                  <a:moveTo>
                    <a:pt x="89025" y="0"/>
                  </a:moveTo>
                  <a:lnTo>
                    <a:pt x="1079075" y="0"/>
                  </a:lnTo>
                  <a:cubicBezTo>
                    <a:pt x="1102686" y="0"/>
                    <a:pt x="1125329" y="9379"/>
                    <a:pt x="1142025" y="26075"/>
                  </a:cubicBezTo>
                  <a:cubicBezTo>
                    <a:pt x="1158720" y="42770"/>
                    <a:pt x="1168100" y="65414"/>
                    <a:pt x="1168100" y="89025"/>
                  </a:cubicBezTo>
                  <a:lnTo>
                    <a:pt x="1168100" y="98918"/>
                  </a:lnTo>
                  <a:cubicBezTo>
                    <a:pt x="1168100" y="148085"/>
                    <a:pt x="1128242" y="187943"/>
                    <a:pt x="1079075" y="187943"/>
                  </a:cubicBezTo>
                  <a:lnTo>
                    <a:pt x="89025" y="187943"/>
                  </a:lnTo>
                  <a:cubicBezTo>
                    <a:pt x="39858" y="187943"/>
                    <a:pt x="0" y="148085"/>
                    <a:pt x="0" y="98918"/>
                  </a:cubicBezTo>
                  <a:lnTo>
                    <a:pt x="0" y="89025"/>
                  </a:lnTo>
                  <a:cubicBezTo>
                    <a:pt x="0" y="39858"/>
                    <a:pt x="39858" y="0"/>
                    <a:pt x="890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68100" cy="24509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624"/>
                </a:lnSpc>
              </a:pPr>
              <a:endParaRPr sz="135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59826" y="1698376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預測剩餘車位數量變化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0301" y="3320957"/>
            <a:ext cx="345730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預測剩餘車位數量變化</a:t>
            </a:r>
            <a:endParaRPr lang="en-US" sz="2625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179309" y="4041478"/>
            <a:ext cx="1380220" cy="723789"/>
            <a:chOff x="0" y="-47625"/>
            <a:chExt cx="484687" cy="2541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1973" cy="206545"/>
            </a:xfrm>
            <a:custGeom>
              <a:avLst/>
              <a:gdLst/>
              <a:ahLst/>
              <a:cxnLst/>
              <a:rect l="l" t="t" r="r" b="b"/>
              <a:pathLst>
                <a:path w="441973" h="206545">
                  <a:moveTo>
                    <a:pt x="103272" y="0"/>
                  </a:moveTo>
                  <a:lnTo>
                    <a:pt x="338700" y="0"/>
                  </a:lnTo>
                  <a:cubicBezTo>
                    <a:pt x="366090" y="0"/>
                    <a:pt x="392358" y="10880"/>
                    <a:pt x="411725" y="30248"/>
                  </a:cubicBezTo>
                  <a:cubicBezTo>
                    <a:pt x="431092" y="49615"/>
                    <a:pt x="441973" y="75883"/>
                    <a:pt x="441973" y="103272"/>
                  </a:cubicBezTo>
                  <a:lnTo>
                    <a:pt x="441973" y="103272"/>
                  </a:lnTo>
                  <a:cubicBezTo>
                    <a:pt x="441973" y="130662"/>
                    <a:pt x="431092" y="156930"/>
                    <a:pt x="411725" y="176297"/>
                  </a:cubicBezTo>
                  <a:cubicBezTo>
                    <a:pt x="392358" y="195665"/>
                    <a:pt x="366090" y="206545"/>
                    <a:pt x="338700" y="206545"/>
                  </a:cubicBezTo>
                  <a:lnTo>
                    <a:pt x="103272" y="206545"/>
                  </a:lnTo>
                  <a:cubicBezTo>
                    <a:pt x="75883" y="206545"/>
                    <a:pt x="49615" y="195665"/>
                    <a:pt x="30248" y="176297"/>
                  </a:cubicBezTo>
                  <a:cubicBezTo>
                    <a:pt x="10880" y="156930"/>
                    <a:pt x="0" y="130662"/>
                    <a:pt x="0" y="103272"/>
                  </a:cubicBezTo>
                  <a:lnTo>
                    <a:pt x="0" y="103272"/>
                  </a:lnTo>
                  <a:cubicBezTo>
                    <a:pt x="0" y="75883"/>
                    <a:pt x="10880" y="49615"/>
                    <a:pt x="30248" y="30248"/>
                  </a:cubicBezTo>
                  <a:cubicBezTo>
                    <a:pt x="49615" y="10880"/>
                    <a:pt x="75883" y="0"/>
                    <a:pt x="103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4687" cy="25417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預計剩餘</a:t>
              </a:r>
              <a:r>
                <a:rPr lang="en-US" sz="1500" dirty="0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  </a:t>
              </a:r>
              <a:r>
                <a:rPr lang="en-US" sz="1500" dirty="0">
                  <a:solidFill>
                    <a:srgbClr val="CE3D35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0 </a:t>
              </a:r>
              <a:r>
                <a:rPr lang="en-US" sz="1500" dirty="0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格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10236" y="5463727"/>
            <a:ext cx="650421" cy="319088"/>
            <a:chOff x="0" y="0"/>
            <a:chExt cx="228406" cy="1120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8406" cy="112053"/>
            </a:xfrm>
            <a:custGeom>
              <a:avLst/>
              <a:gdLst/>
              <a:ahLst/>
              <a:cxnLst/>
              <a:rect l="l" t="t" r="r" b="b"/>
              <a:pathLst>
                <a:path w="228406" h="112053">
                  <a:moveTo>
                    <a:pt x="56026" y="0"/>
                  </a:moveTo>
                  <a:lnTo>
                    <a:pt x="172379" y="0"/>
                  </a:lnTo>
                  <a:cubicBezTo>
                    <a:pt x="203322" y="0"/>
                    <a:pt x="228406" y="25084"/>
                    <a:pt x="228406" y="56026"/>
                  </a:cubicBezTo>
                  <a:lnTo>
                    <a:pt x="228406" y="56026"/>
                  </a:lnTo>
                  <a:cubicBezTo>
                    <a:pt x="228406" y="86969"/>
                    <a:pt x="203322" y="112053"/>
                    <a:pt x="172379" y="112053"/>
                  </a:cubicBezTo>
                  <a:lnTo>
                    <a:pt x="56026" y="112053"/>
                  </a:lnTo>
                  <a:cubicBezTo>
                    <a:pt x="25084" y="112053"/>
                    <a:pt x="0" y="86969"/>
                    <a:pt x="0" y="56026"/>
                  </a:cubicBezTo>
                  <a:lnTo>
                    <a:pt x="0" y="56026"/>
                  </a:lnTo>
                  <a:cubicBezTo>
                    <a:pt x="0" y="25084"/>
                    <a:pt x="25084" y="0"/>
                    <a:pt x="56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28406" cy="13110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049"/>
                </a:lnSpc>
              </a:pPr>
              <a:r>
                <a:rPr lang="en-US" sz="749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30 分鐘前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18401" y="5463727"/>
            <a:ext cx="650421" cy="319088"/>
            <a:chOff x="0" y="0"/>
            <a:chExt cx="228406" cy="11205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8406" cy="112053"/>
            </a:xfrm>
            <a:custGeom>
              <a:avLst/>
              <a:gdLst/>
              <a:ahLst/>
              <a:cxnLst/>
              <a:rect l="l" t="t" r="r" b="b"/>
              <a:pathLst>
                <a:path w="228406" h="112053">
                  <a:moveTo>
                    <a:pt x="56026" y="0"/>
                  </a:moveTo>
                  <a:lnTo>
                    <a:pt x="172379" y="0"/>
                  </a:lnTo>
                  <a:cubicBezTo>
                    <a:pt x="203322" y="0"/>
                    <a:pt x="228406" y="25084"/>
                    <a:pt x="228406" y="56026"/>
                  </a:cubicBezTo>
                  <a:lnTo>
                    <a:pt x="228406" y="56026"/>
                  </a:lnTo>
                  <a:cubicBezTo>
                    <a:pt x="228406" y="86969"/>
                    <a:pt x="203322" y="112053"/>
                    <a:pt x="172379" y="112053"/>
                  </a:cubicBezTo>
                  <a:lnTo>
                    <a:pt x="56026" y="112053"/>
                  </a:lnTo>
                  <a:cubicBezTo>
                    <a:pt x="25084" y="112053"/>
                    <a:pt x="0" y="86969"/>
                    <a:pt x="0" y="56026"/>
                  </a:cubicBezTo>
                  <a:lnTo>
                    <a:pt x="0" y="56026"/>
                  </a:lnTo>
                  <a:cubicBezTo>
                    <a:pt x="0" y="25084"/>
                    <a:pt x="25084" y="0"/>
                    <a:pt x="56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28406" cy="13110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049"/>
                </a:lnSpc>
              </a:pPr>
              <a:r>
                <a:rPr lang="en-US" sz="749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20 分鐘前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96354" y="5463727"/>
            <a:ext cx="650421" cy="319088"/>
            <a:chOff x="0" y="0"/>
            <a:chExt cx="228406" cy="1120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8406" cy="112053"/>
            </a:xfrm>
            <a:custGeom>
              <a:avLst/>
              <a:gdLst/>
              <a:ahLst/>
              <a:cxnLst/>
              <a:rect l="l" t="t" r="r" b="b"/>
              <a:pathLst>
                <a:path w="228406" h="112053">
                  <a:moveTo>
                    <a:pt x="56026" y="0"/>
                  </a:moveTo>
                  <a:lnTo>
                    <a:pt x="172379" y="0"/>
                  </a:lnTo>
                  <a:cubicBezTo>
                    <a:pt x="203322" y="0"/>
                    <a:pt x="228406" y="25084"/>
                    <a:pt x="228406" y="56026"/>
                  </a:cubicBezTo>
                  <a:lnTo>
                    <a:pt x="228406" y="56026"/>
                  </a:lnTo>
                  <a:cubicBezTo>
                    <a:pt x="228406" y="86969"/>
                    <a:pt x="203322" y="112053"/>
                    <a:pt x="172379" y="112053"/>
                  </a:cubicBezTo>
                  <a:lnTo>
                    <a:pt x="56026" y="112053"/>
                  </a:lnTo>
                  <a:cubicBezTo>
                    <a:pt x="25084" y="112053"/>
                    <a:pt x="0" y="86969"/>
                    <a:pt x="0" y="56026"/>
                  </a:cubicBezTo>
                  <a:lnTo>
                    <a:pt x="0" y="56026"/>
                  </a:lnTo>
                  <a:cubicBezTo>
                    <a:pt x="0" y="25084"/>
                    <a:pt x="25084" y="0"/>
                    <a:pt x="56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228406" cy="13110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049"/>
                </a:lnSpc>
              </a:pPr>
              <a:r>
                <a:rPr lang="en-US" sz="749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10 分鐘前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46775" y="5463727"/>
            <a:ext cx="650421" cy="319088"/>
            <a:chOff x="0" y="0"/>
            <a:chExt cx="228406" cy="1120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8406" cy="112053"/>
            </a:xfrm>
            <a:custGeom>
              <a:avLst/>
              <a:gdLst/>
              <a:ahLst/>
              <a:cxnLst/>
              <a:rect l="l" t="t" r="r" b="b"/>
              <a:pathLst>
                <a:path w="228406" h="112053">
                  <a:moveTo>
                    <a:pt x="56026" y="0"/>
                  </a:moveTo>
                  <a:lnTo>
                    <a:pt x="172379" y="0"/>
                  </a:lnTo>
                  <a:cubicBezTo>
                    <a:pt x="203322" y="0"/>
                    <a:pt x="228406" y="25084"/>
                    <a:pt x="228406" y="56026"/>
                  </a:cubicBezTo>
                  <a:lnTo>
                    <a:pt x="228406" y="56026"/>
                  </a:lnTo>
                  <a:cubicBezTo>
                    <a:pt x="228406" y="86969"/>
                    <a:pt x="203322" y="112053"/>
                    <a:pt x="172379" y="112053"/>
                  </a:cubicBezTo>
                  <a:lnTo>
                    <a:pt x="56026" y="112053"/>
                  </a:lnTo>
                  <a:cubicBezTo>
                    <a:pt x="25084" y="112053"/>
                    <a:pt x="0" y="86969"/>
                    <a:pt x="0" y="56026"/>
                  </a:cubicBezTo>
                  <a:lnTo>
                    <a:pt x="0" y="56026"/>
                  </a:lnTo>
                  <a:cubicBezTo>
                    <a:pt x="0" y="25084"/>
                    <a:pt x="25084" y="0"/>
                    <a:pt x="560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228406" cy="13110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049"/>
                </a:lnSpc>
              </a:pPr>
              <a:r>
                <a:rPr lang="en-US" sz="749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抵達時間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71143" y="6075708"/>
            <a:ext cx="1866751" cy="681038"/>
            <a:chOff x="0" y="0"/>
            <a:chExt cx="655539" cy="23915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55539" cy="239157"/>
            </a:xfrm>
            <a:custGeom>
              <a:avLst/>
              <a:gdLst/>
              <a:ahLst/>
              <a:cxnLst/>
              <a:rect l="l" t="t" r="r" b="b"/>
              <a:pathLst>
                <a:path w="655539" h="239157">
                  <a:moveTo>
                    <a:pt x="119579" y="0"/>
                  </a:moveTo>
                  <a:lnTo>
                    <a:pt x="535961" y="0"/>
                  </a:lnTo>
                  <a:cubicBezTo>
                    <a:pt x="567675" y="0"/>
                    <a:pt x="598090" y="12598"/>
                    <a:pt x="620516" y="35024"/>
                  </a:cubicBezTo>
                  <a:cubicBezTo>
                    <a:pt x="642941" y="57449"/>
                    <a:pt x="655539" y="87864"/>
                    <a:pt x="655539" y="119579"/>
                  </a:cubicBezTo>
                  <a:lnTo>
                    <a:pt x="655539" y="119579"/>
                  </a:lnTo>
                  <a:cubicBezTo>
                    <a:pt x="655539" y="185620"/>
                    <a:pt x="602002" y="239157"/>
                    <a:pt x="535961" y="239157"/>
                  </a:cubicBezTo>
                  <a:lnTo>
                    <a:pt x="119579" y="239157"/>
                  </a:lnTo>
                  <a:cubicBezTo>
                    <a:pt x="53537" y="239157"/>
                    <a:pt x="0" y="185620"/>
                    <a:pt x="0" y="119579"/>
                  </a:cubicBezTo>
                  <a:lnTo>
                    <a:pt x="0" y="119579"/>
                  </a:lnTo>
                  <a:cubicBezTo>
                    <a:pt x="0" y="53537"/>
                    <a:pt x="53537" y="0"/>
                    <a:pt x="1195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55539" cy="28678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預計抵達時已無車位</a:t>
              </a:r>
            </a:p>
            <a:p>
              <a:pPr algn="ctr">
                <a:lnSpc>
                  <a:spcPts val="1575"/>
                </a:lnSpc>
              </a:pPr>
              <a:r>
                <a:rPr lang="en-US" sz="1125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建議改選  XX 停車場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56846" y="7149653"/>
            <a:ext cx="1389929" cy="401955"/>
            <a:chOff x="0" y="0"/>
            <a:chExt cx="488096" cy="1411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8096" cy="141153"/>
            </a:xfrm>
            <a:custGeom>
              <a:avLst/>
              <a:gdLst/>
              <a:ahLst/>
              <a:cxnLst/>
              <a:rect l="l" t="t" r="r" b="b"/>
              <a:pathLst>
                <a:path w="488096" h="141153">
                  <a:moveTo>
                    <a:pt x="70576" y="0"/>
                  </a:moveTo>
                  <a:lnTo>
                    <a:pt x="417520" y="0"/>
                  </a:lnTo>
                  <a:cubicBezTo>
                    <a:pt x="436238" y="0"/>
                    <a:pt x="454189" y="7436"/>
                    <a:pt x="467425" y="20671"/>
                  </a:cubicBezTo>
                  <a:cubicBezTo>
                    <a:pt x="480660" y="33907"/>
                    <a:pt x="488096" y="51858"/>
                    <a:pt x="488096" y="70576"/>
                  </a:cubicBezTo>
                  <a:lnTo>
                    <a:pt x="488096" y="70576"/>
                  </a:lnTo>
                  <a:cubicBezTo>
                    <a:pt x="488096" y="89294"/>
                    <a:pt x="480660" y="107246"/>
                    <a:pt x="467425" y="120481"/>
                  </a:cubicBezTo>
                  <a:cubicBezTo>
                    <a:pt x="454189" y="133717"/>
                    <a:pt x="436238" y="141153"/>
                    <a:pt x="417520" y="141153"/>
                  </a:cubicBezTo>
                  <a:lnTo>
                    <a:pt x="70576" y="141153"/>
                  </a:lnTo>
                  <a:cubicBezTo>
                    <a:pt x="51858" y="141153"/>
                    <a:pt x="33907" y="133717"/>
                    <a:pt x="20671" y="120481"/>
                  </a:cubicBezTo>
                  <a:cubicBezTo>
                    <a:pt x="7436" y="107246"/>
                    <a:pt x="0" y="89294"/>
                    <a:pt x="0" y="70576"/>
                  </a:cubicBezTo>
                  <a:lnTo>
                    <a:pt x="0" y="70576"/>
                  </a:lnTo>
                  <a:cubicBezTo>
                    <a:pt x="0" y="51858"/>
                    <a:pt x="7436" y="33907"/>
                    <a:pt x="20671" y="20671"/>
                  </a:cubicBezTo>
                  <a:cubicBezTo>
                    <a:pt x="33907" y="7436"/>
                    <a:pt x="51858" y="0"/>
                    <a:pt x="7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88096" cy="17925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364"/>
                </a:lnSpc>
              </a:pPr>
              <a:r>
                <a:rPr lang="en-US" sz="9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預約保留車位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035446" y="7666171"/>
            <a:ext cx="1773155" cy="401955"/>
            <a:chOff x="0" y="0"/>
            <a:chExt cx="622671" cy="1411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2671" cy="141153"/>
            </a:xfrm>
            <a:custGeom>
              <a:avLst/>
              <a:gdLst/>
              <a:ahLst/>
              <a:cxnLst/>
              <a:rect l="l" t="t" r="r" b="b"/>
              <a:pathLst>
                <a:path w="622671" h="141153">
                  <a:moveTo>
                    <a:pt x="70576" y="0"/>
                  </a:moveTo>
                  <a:lnTo>
                    <a:pt x="552095" y="0"/>
                  </a:lnTo>
                  <a:cubicBezTo>
                    <a:pt x="570813" y="0"/>
                    <a:pt x="588764" y="7436"/>
                    <a:pt x="602000" y="20671"/>
                  </a:cubicBezTo>
                  <a:cubicBezTo>
                    <a:pt x="615236" y="33907"/>
                    <a:pt x="622671" y="51858"/>
                    <a:pt x="622671" y="70576"/>
                  </a:cubicBezTo>
                  <a:lnTo>
                    <a:pt x="622671" y="70576"/>
                  </a:lnTo>
                  <a:cubicBezTo>
                    <a:pt x="622671" y="89294"/>
                    <a:pt x="615236" y="107246"/>
                    <a:pt x="602000" y="120481"/>
                  </a:cubicBezTo>
                  <a:cubicBezTo>
                    <a:pt x="588764" y="133717"/>
                    <a:pt x="570813" y="141153"/>
                    <a:pt x="552095" y="141153"/>
                  </a:cubicBezTo>
                  <a:lnTo>
                    <a:pt x="70576" y="141153"/>
                  </a:lnTo>
                  <a:cubicBezTo>
                    <a:pt x="51858" y="141153"/>
                    <a:pt x="33907" y="133717"/>
                    <a:pt x="20671" y="120481"/>
                  </a:cubicBezTo>
                  <a:cubicBezTo>
                    <a:pt x="7436" y="107246"/>
                    <a:pt x="0" y="89294"/>
                    <a:pt x="0" y="70576"/>
                  </a:cubicBezTo>
                  <a:lnTo>
                    <a:pt x="0" y="70576"/>
                  </a:lnTo>
                  <a:cubicBezTo>
                    <a:pt x="0" y="51858"/>
                    <a:pt x="7436" y="33907"/>
                    <a:pt x="20671" y="20671"/>
                  </a:cubicBezTo>
                  <a:cubicBezTo>
                    <a:pt x="33907" y="7436"/>
                    <a:pt x="51858" y="0"/>
                    <a:pt x="7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622671" cy="17925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364"/>
                </a:lnSpc>
              </a:pPr>
              <a:r>
                <a:rPr lang="en-US" sz="974">
                  <a:solidFill>
                    <a:srgbClr val="000000"/>
                  </a:solidFill>
                  <a:latin typeface="源石ゴシック"/>
                  <a:ea typeface="源石ゴシック"/>
                  <a:cs typeface="源石ゴシック"/>
                  <a:sym typeface="源石ゴシック"/>
                </a:rPr>
                <a:t>前往  XX 停車場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33040">
            <a:off x="-2495289" y="714664"/>
            <a:ext cx="4409522" cy="3494546"/>
          </a:xfrm>
          <a:custGeom>
            <a:avLst/>
            <a:gdLst/>
            <a:ahLst/>
            <a:cxnLst/>
            <a:rect l="l" t="t" r="r" b="b"/>
            <a:pathLst>
              <a:path w="5879362" h="4659394">
                <a:moveTo>
                  <a:pt x="0" y="0"/>
                </a:moveTo>
                <a:lnTo>
                  <a:pt x="5879362" y="0"/>
                </a:lnTo>
                <a:lnTo>
                  <a:pt x="5879362" y="4659394"/>
                </a:lnTo>
                <a:lnTo>
                  <a:pt x="0" y="465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33040">
            <a:off x="-961139" y="-978757"/>
            <a:ext cx="4034982" cy="4281149"/>
          </a:xfrm>
          <a:custGeom>
            <a:avLst/>
            <a:gdLst/>
            <a:ahLst/>
            <a:cxnLst/>
            <a:rect l="l" t="t" r="r" b="b"/>
            <a:pathLst>
              <a:path w="5379976" h="5708198">
                <a:moveTo>
                  <a:pt x="0" y="0"/>
                </a:moveTo>
                <a:lnTo>
                  <a:pt x="5379976" y="0"/>
                </a:lnTo>
                <a:lnTo>
                  <a:pt x="5379976" y="5708197"/>
                </a:lnTo>
                <a:lnTo>
                  <a:pt x="0" y="570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27470">
            <a:off x="10664459" y="6008075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751477">
            <a:off x="11739837" y="5495631"/>
            <a:ext cx="3952327" cy="2618417"/>
          </a:xfrm>
          <a:custGeom>
            <a:avLst/>
            <a:gdLst/>
            <a:ahLst/>
            <a:cxnLst/>
            <a:rect l="l" t="t" r="r" b="b"/>
            <a:pathLst>
              <a:path w="5269769" h="3491222">
                <a:moveTo>
                  <a:pt x="0" y="0"/>
                </a:moveTo>
                <a:lnTo>
                  <a:pt x="5269770" y="0"/>
                </a:lnTo>
                <a:lnTo>
                  <a:pt x="5269770" y="3491222"/>
                </a:lnTo>
                <a:lnTo>
                  <a:pt x="0" y="34912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635147" y="3309749"/>
            <a:ext cx="4581644" cy="5477503"/>
            <a:chOff x="0" y="0"/>
            <a:chExt cx="1608918" cy="19235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8918" cy="1923513"/>
            </a:xfrm>
            <a:custGeom>
              <a:avLst/>
              <a:gdLst/>
              <a:ahLst/>
              <a:cxnLst/>
              <a:rect l="l" t="t" r="r" b="b"/>
              <a:pathLst>
                <a:path w="1608918" h="1923513">
                  <a:moveTo>
                    <a:pt x="64634" y="0"/>
                  </a:moveTo>
                  <a:lnTo>
                    <a:pt x="1544284" y="0"/>
                  </a:lnTo>
                  <a:cubicBezTo>
                    <a:pt x="1579980" y="0"/>
                    <a:pt x="1608918" y="28937"/>
                    <a:pt x="1608918" y="64634"/>
                  </a:cubicBezTo>
                  <a:lnTo>
                    <a:pt x="1608918" y="1858879"/>
                  </a:lnTo>
                  <a:cubicBezTo>
                    <a:pt x="1608918" y="1894575"/>
                    <a:pt x="1579980" y="1923513"/>
                    <a:pt x="1544284" y="1923513"/>
                  </a:cubicBezTo>
                  <a:lnTo>
                    <a:pt x="64634" y="1923513"/>
                  </a:lnTo>
                  <a:cubicBezTo>
                    <a:pt x="28937" y="1923513"/>
                    <a:pt x="0" y="1894575"/>
                    <a:pt x="0" y="1858879"/>
                  </a:cubicBezTo>
                  <a:lnTo>
                    <a:pt x="0" y="64634"/>
                  </a:lnTo>
                  <a:cubicBezTo>
                    <a:pt x="0" y="28937"/>
                    <a:pt x="28937" y="0"/>
                    <a:pt x="64634" y="0"/>
                  </a:cubicBezTo>
                  <a:close/>
                </a:path>
              </a:pathLst>
            </a:custGeom>
            <a:solidFill>
              <a:srgbClr val="E9E8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08918" cy="1971138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575"/>
                </a:lnSpc>
              </a:pPr>
              <a:endParaRPr sz="1350"/>
            </a:p>
          </p:txBody>
        </p:sp>
      </p:grpSp>
      <p:sp>
        <p:nvSpPr>
          <p:cNvPr id="9" name="Freeform 9"/>
          <p:cNvSpPr/>
          <p:nvPr/>
        </p:nvSpPr>
        <p:spPr>
          <a:xfrm>
            <a:off x="11187439" y="6603728"/>
            <a:ext cx="855618" cy="760722"/>
          </a:xfrm>
          <a:custGeom>
            <a:avLst/>
            <a:gdLst/>
            <a:ahLst/>
            <a:cxnLst/>
            <a:rect l="l" t="t" r="r" b="b"/>
            <a:pathLst>
              <a:path w="1140824" h="1014296">
                <a:moveTo>
                  <a:pt x="0" y="0"/>
                </a:moveTo>
                <a:lnTo>
                  <a:pt x="1140823" y="0"/>
                </a:lnTo>
                <a:lnTo>
                  <a:pt x="1140823" y="1014296"/>
                </a:lnTo>
                <a:lnTo>
                  <a:pt x="0" y="1014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7635147" y="7593398"/>
            <a:ext cx="45816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1683756" y="8161077"/>
            <a:ext cx="359301" cy="485979"/>
          </a:xfrm>
          <a:custGeom>
            <a:avLst/>
            <a:gdLst/>
            <a:ahLst/>
            <a:cxnLst/>
            <a:rect l="l" t="t" r="r" b="b"/>
            <a:pathLst>
              <a:path w="479068" h="647972">
                <a:moveTo>
                  <a:pt x="0" y="0"/>
                </a:moveTo>
                <a:lnTo>
                  <a:pt x="479067" y="0"/>
                </a:lnTo>
                <a:lnTo>
                  <a:pt x="479067" y="647972"/>
                </a:lnTo>
                <a:lnTo>
                  <a:pt x="0" y="647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11801" y="5906915"/>
            <a:ext cx="2195910" cy="1457535"/>
          </a:xfrm>
          <a:custGeom>
            <a:avLst/>
            <a:gdLst/>
            <a:ahLst/>
            <a:cxnLst/>
            <a:rect l="l" t="t" r="r" b="b"/>
            <a:pathLst>
              <a:path w="2927880" h="1943380">
                <a:moveTo>
                  <a:pt x="0" y="0"/>
                </a:moveTo>
                <a:lnTo>
                  <a:pt x="2927880" y="0"/>
                </a:lnTo>
                <a:lnTo>
                  <a:pt x="2927880" y="1943381"/>
                </a:lnTo>
                <a:lnTo>
                  <a:pt x="0" y="19433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89314" y="1993114"/>
            <a:ext cx="9194441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整合共享單車與旅遊資訊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525" y="3594077"/>
            <a:ext cx="6656453" cy="523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7"/>
              </a:lnSpc>
            </a:pP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若使用者的目的地為景點，自動推薦景點的遊玩資訊，或周邊景點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。</a:t>
            </a:r>
          </a:p>
          <a:p>
            <a:pPr algn="just">
              <a:lnSpc>
                <a:spcPts val="4567"/>
              </a:lnSpc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📍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推薦景點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 marL="485775" lvl="1" indent="-242888" algn="just">
              <a:lnSpc>
                <a:spcPts val="4567"/>
              </a:lnSpc>
              <a:buFont typeface="Arial"/>
              <a:buChar char="•"/>
            </a:pP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鹿港天后宮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just">
              <a:lnSpc>
                <a:spcPts val="4567"/>
              </a:lnSpc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🍽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在地美食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：</a:t>
            </a:r>
          </a:p>
          <a:p>
            <a:pPr marL="485775" lvl="1" indent="-242888" algn="just">
              <a:lnSpc>
                <a:spcPts val="4567"/>
              </a:lnSpc>
              <a:buFont typeface="Arial"/>
              <a:buChar char="•"/>
            </a:pP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阿振肉包、玉珍齋鳳眼糕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just">
              <a:lnSpc>
                <a:spcPts val="4567"/>
              </a:lnSpc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🚶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建議路線（步行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10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分鐘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）：</a:t>
            </a:r>
          </a:p>
          <a:p>
            <a:pPr algn="just">
              <a:lnSpc>
                <a:spcPts val="4567"/>
              </a:lnSpc>
            </a:pP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【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停車場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】→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鹿港天后宮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→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老街巡禮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→ </a:t>
            </a: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小吃</a:t>
            </a:r>
            <a:endParaRPr lang="en-US" sz="2250" b="1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  <a:p>
            <a:pPr algn="just">
              <a:lnSpc>
                <a:spcPts val="4567"/>
              </a:lnSpc>
            </a:pPr>
            <a:r>
              <a:rPr lang="en-US" sz="2250" b="1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結合共享單車資訊，暢快遊玩</a:t>
            </a:r>
            <a:r>
              <a:rPr lang="en-US" sz="2250" b="1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98631" y="3525659"/>
            <a:ext cx="4418160" cy="213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恭喜！您已抵達目的地停車場。</a:t>
            </a:r>
          </a:p>
          <a:p>
            <a:pPr>
              <a:lnSpc>
                <a:spcPts val="3418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您的目的地 「鹿港老街」 是熱門旅遊景點</a:t>
            </a:r>
          </a:p>
          <a:p>
            <a:pPr>
              <a:lnSpc>
                <a:spcPts val="3418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推薦遊玩資訊如下：</a:t>
            </a:r>
          </a:p>
          <a:p>
            <a:pPr marL="410022" lvl="1" indent="-205011">
              <a:lnSpc>
                <a:spcPts val="3418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鹿港天后宮：全台最古老媽祖廟之一</a:t>
            </a:r>
          </a:p>
          <a:p>
            <a:pPr marL="410022" lvl="1" indent="-205011">
              <a:lnSpc>
                <a:spcPts val="3418"/>
              </a:lnSpc>
              <a:buFont typeface="Arial"/>
              <a:buChar char="•"/>
            </a:pPr>
            <a:r>
              <a:rPr lang="en-US" sz="18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美食：阿振肉包、玉珍齋鳳眼糕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6589" y="7042982"/>
            <a:ext cx="850652" cy="309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500" b="1" u="sng" dirty="0" err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  <a:hlinkClick r:id="rId15" tooltip="https://www.google.com/url?sa=i&amp;url=https%3A%2F%2Fzh.wikipedia.org%2Fzh-tw%2F%25E9%25B9%25BF%25E6%25B8%25AF%25E8%2580%2581%25E8%25A1%2597&amp;psig=AOvVaw1-vEPjjsX8WUHdvgfnS3cv&amp;ust=1744445398821000&amp;source=images&amp;cd=vfe&amp;opi=89978449&amp;ved=0CBQQjRxqFwoTCMCbnNXDz4wDFQAAAAAdAAAAABAI"/>
              </a:rPr>
              <a:t>圖片來源</a:t>
            </a:r>
            <a:endParaRPr lang="en-US" sz="1500" b="1" u="sng" dirty="0">
              <a:solidFill>
                <a:srgbClr val="000000"/>
              </a:solidFill>
              <a:latin typeface="源様明朝 Bold"/>
              <a:ea typeface="源様明朝 Bold"/>
              <a:cs typeface="源様明朝 Bold"/>
              <a:sym typeface="源様明朝 Bold"/>
              <a:hlinkClick r:id="rId15" tooltip="https://www.google.com/url?sa=i&amp;url=https%3A%2F%2Fzh.wikipedia.org%2Fzh-tw%2F%25E9%25B9%25BF%25E6%25B8%25AF%25E8%2580%2581%25E8%25A1%2597&amp;psig=AOvVaw1-vEPjjsX8WUHdvgfnS3cv&amp;ust=1744445398821000&amp;source=images&amp;cd=vfe&amp;opi=89978449&amp;ved=0CBQQjRxqFwoTCMCbnNXDz4wDFQAAAAAdAAAAAB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73840" y="7721985"/>
            <a:ext cx="25427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2625" b="1" dirty="0" err="1">
                <a:solidFill>
                  <a:srgbClr val="000000">
                    <a:alpha val="42745"/>
                  </a:srgbClr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文字或語音輸入</a:t>
            </a:r>
            <a:endParaRPr lang="en-US" sz="2625" b="1" dirty="0">
              <a:solidFill>
                <a:srgbClr val="000000">
                  <a:alpha val="42745"/>
                </a:srgbClr>
              </a:solidFill>
              <a:latin typeface="源様明朝 Bold"/>
              <a:ea typeface="源様明朝 Bold"/>
              <a:cs typeface="源様明朝 Bold"/>
              <a:sym typeface="源様明朝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7400" y="3715949"/>
            <a:ext cx="6471635" cy="2514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3000" b="1" u="sng" dirty="0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  <a:hlinkClick r:id="rId8" tooltip="https://kiki768.github.io/parking/"/>
              </a:rPr>
              <a:t>DEMO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49891" y="2362407"/>
            <a:ext cx="6543728" cy="5562186"/>
          </a:xfrm>
          <a:custGeom>
            <a:avLst/>
            <a:gdLst/>
            <a:ahLst/>
            <a:cxnLst/>
            <a:rect l="l" t="t" r="r" b="b"/>
            <a:pathLst>
              <a:path w="8724970" h="7416248">
                <a:moveTo>
                  <a:pt x="0" y="0"/>
                </a:moveTo>
                <a:lnTo>
                  <a:pt x="8724970" y="0"/>
                </a:lnTo>
                <a:lnTo>
                  <a:pt x="8724970" y="7416248"/>
                </a:lnTo>
                <a:lnTo>
                  <a:pt x="0" y="7416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171" b="-11475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3770" y="4144572"/>
            <a:ext cx="7356536" cy="176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6381" y="514350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7" y="0"/>
                </a:lnTo>
                <a:lnTo>
                  <a:pt x="5192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9180760" y="6393251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0686" y="262950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4459" y="4037823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9315" y="1799809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動機與目的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5010" y="3639262"/>
            <a:ext cx="8523884" cy="368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9" lvl="1" indent="-421005">
              <a:lnSpc>
                <a:spcPts val="7409"/>
              </a:lnSpc>
              <a:buAutoNum type="arabicPeriod"/>
            </a:pPr>
            <a:r>
              <a:rPr lang="en-US" sz="389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快速查找停車場</a:t>
            </a:r>
          </a:p>
          <a:p>
            <a:pPr marL="842009" lvl="1" indent="-421005">
              <a:lnSpc>
                <a:spcPts val="7409"/>
              </a:lnSpc>
              <a:buAutoNum type="arabicPeriod"/>
            </a:pPr>
            <a:r>
              <a:rPr lang="en-US" sz="389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減少碳排並促進環保</a:t>
            </a:r>
          </a:p>
          <a:p>
            <a:pPr marL="842009" lvl="1" indent="-421005">
              <a:lnSpc>
                <a:spcPts val="7409"/>
              </a:lnSpc>
              <a:buAutoNum type="arabicPeriod"/>
            </a:pPr>
            <a:r>
              <a:rPr lang="en-US" sz="389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全語音輸入讓駕駛行車更安全</a:t>
            </a:r>
          </a:p>
          <a:p>
            <a:pPr marL="842009" lvl="1" indent="-421005">
              <a:lnSpc>
                <a:spcPts val="7409"/>
              </a:lnSpc>
              <a:buAutoNum type="arabicPeriod"/>
            </a:pPr>
            <a:r>
              <a:rPr lang="en-US" sz="3899" b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即時回報路況及停車場剩餘車位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6381" y="514350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7" y="0"/>
                </a:lnTo>
                <a:lnTo>
                  <a:pt x="5192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9180760" y="6393251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0686" y="262950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4459" y="4037823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85010" y="2512234"/>
            <a:ext cx="8523884" cy="10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快速查找停車場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4460252"/>
            <a:ext cx="8991600" cy="2481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2" lvl="1" indent="-388621">
              <a:lnSpc>
                <a:spcPts val="6732"/>
              </a:lnSpc>
              <a:buFont typeface="Arial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台北市平均找車位時長13.7分鐘</a:t>
            </a:r>
          </a:p>
          <a:p>
            <a:pPr marL="777242" lvl="1" indent="-388621">
              <a:lnSpc>
                <a:spcPts val="6732"/>
              </a:lnSpc>
              <a:buFont typeface="Arial"/>
              <a:buChar char="•"/>
            </a:pPr>
            <a:r>
              <a:rPr lang="en-US" sz="360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利用Google</a:t>
            </a:r>
            <a:r>
              <a:rPr lang="en-US" sz="3600" b="1" dirty="0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map尋找停車場流程繁瑣</a:t>
            </a:r>
            <a:endParaRPr lang="en-US" sz="360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777242" lvl="1" indent="-388621">
              <a:lnSpc>
                <a:spcPts val="6732"/>
              </a:lnSpc>
              <a:buFont typeface="Arial"/>
              <a:buChar char="•"/>
            </a:pPr>
            <a:r>
              <a:rPr lang="en-US" sz="360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讓通勤時間更加快速</a:t>
            </a:r>
            <a:endParaRPr lang="en-US" sz="360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16381" y="514350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7" y="0"/>
                </a:lnTo>
                <a:lnTo>
                  <a:pt x="5192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9952284" y="6965528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109" y="261635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35983" y="4610100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55000" y="3896053"/>
            <a:ext cx="4333547" cy="4333547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7690" y="4401798"/>
            <a:ext cx="7762874" cy="2557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9626" lvl="1" indent="-404813">
              <a:lnSpc>
                <a:spcPts val="6900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減少車輛怠速等停車位的時間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809626" lvl="1" indent="-404813">
              <a:lnSpc>
                <a:spcPts val="6900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減少繞行找車位的時間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809626" lvl="1" indent="-404813">
              <a:lnSpc>
                <a:spcPts val="6900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迅速定位可停車場地、縮短車程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96059" y="2260835"/>
            <a:ext cx="8523884" cy="10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減少碳排並促進環保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9800" y="-114300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7" y="0"/>
                </a:lnTo>
                <a:lnTo>
                  <a:pt x="5192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10394353" y="7447437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2733" y="-365700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78052" y="5092009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01150" y="4986727"/>
            <a:ext cx="3743325" cy="3743325"/>
          </a:xfrm>
          <a:custGeom>
            <a:avLst/>
            <a:gdLst/>
            <a:ahLst/>
            <a:cxnLst/>
            <a:rect l="l" t="t" r="r" b="b"/>
            <a:pathLst>
              <a:path w="4991100" h="4991100">
                <a:moveTo>
                  <a:pt x="0" y="0"/>
                </a:moveTo>
                <a:lnTo>
                  <a:pt x="4991100" y="0"/>
                </a:lnTo>
                <a:lnTo>
                  <a:pt x="49911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6826" y="2260835"/>
            <a:ext cx="10702349" cy="10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全語音輸入讓駕駛行車更安全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8134" y="4394262"/>
            <a:ext cx="8667393" cy="2557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9626" lvl="1" indent="-404813">
              <a:lnSpc>
                <a:spcPts val="686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行車過程使用手機容易發生危險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809626" lvl="1" indent="-404813">
              <a:lnSpc>
                <a:spcPts val="686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有助於視力不便者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809626" lvl="1" indent="-404813">
              <a:lnSpc>
                <a:spcPts val="686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減少低頭操作導航或輸入資訊的時間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600" y="-96460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7" y="0"/>
                </a:lnTo>
                <a:lnTo>
                  <a:pt x="5192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11394101" y="7899942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7533" y="-347860"/>
            <a:ext cx="2908649" cy="30861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77800" y="5544514"/>
            <a:ext cx="4560034" cy="4963302"/>
          </a:xfrm>
          <a:custGeom>
            <a:avLst/>
            <a:gdLst/>
            <a:ahLst/>
            <a:cxnLst/>
            <a:rect l="l" t="t" r="r" b="b"/>
            <a:pathLst>
              <a:path w="6080045" h="6617736">
                <a:moveTo>
                  <a:pt x="0" y="0"/>
                </a:moveTo>
                <a:lnTo>
                  <a:pt x="6080044" y="0"/>
                </a:lnTo>
                <a:lnTo>
                  <a:pt x="6080044" y="6617736"/>
                </a:lnTo>
                <a:lnTo>
                  <a:pt x="0" y="661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1311" y="5332516"/>
            <a:ext cx="4005103" cy="4005103"/>
          </a:xfrm>
          <a:custGeom>
            <a:avLst/>
            <a:gdLst/>
            <a:ahLst/>
            <a:cxnLst/>
            <a:rect l="l" t="t" r="r" b="b"/>
            <a:pathLst>
              <a:path w="5340137" h="5340137">
                <a:moveTo>
                  <a:pt x="0" y="0"/>
                </a:moveTo>
                <a:lnTo>
                  <a:pt x="5340137" y="0"/>
                </a:lnTo>
                <a:lnTo>
                  <a:pt x="5340137" y="5340137"/>
                </a:lnTo>
                <a:lnTo>
                  <a:pt x="0" y="5340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4027" y="2397117"/>
            <a:ext cx="11700812" cy="1066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4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即時回報路況及停車場剩餘車位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111" y="4188503"/>
            <a:ext cx="10248543" cy="2486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9626" lvl="1" indent="-404813">
              <a:lnSpc>
                <a:spcPts val="671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沒有即時更新導致到停車場發現沒有車位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  <a:p>
            <a:pPr marL="809626" lvl="1" indent="-404813">
              <a:lnSpc>
                <a:spcPts val="671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前方路況可能產生危險（例如：路面坑洞</a:t>
            </a:r>
            <a:r>
              <a:rPr lang="en-US" sz="3750" b="1" dirty="0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）</a:t>
            </a:r>
          </a:p>
          <a:p>
            <a:pPr marL="809626" lvl="1" indent="-404813">
              <a:lnSpc>
                <a:spcPts val="6713"/>
              </a:lnSpc>
              <a:buFont typeface="Arial"/>
              <a:buChar char="•"/>
            </a:pPr>
            <a:r>
              <a:rPr lang="en-US" sz="3750" b="1" dirty="0" err="1">
                <a:solidFill>
                  <a:srgbClr val="000000"/>
                </a:solidFill>
                <a:latin typeface="源様明朝 Semi-Bold"/>
                <a:ea typeface="源様明朝 Semi-Bold"/>
                <a:cs typeface="源様明朝 Semi-Bold"/>
                <a:sym typeface="源様明朝 Semi-Bold"/>
              </a:rPr>
              <a:t>選擇快速的路線減少通勤時間</a:t>
            </a:r>
            <a:endParaRPr lang="en-US" sz="3750" b="1" dirty="0">
              <a:solidFill>
                <a:srgbClr val="000000"/>
              </a:solidFill>
              <a:latin typeface="源様明朝 Semi-Bold"/>
              <a:ea typeface="源様明朝 Semi-Bold"/>
              <a:cs typeface="源様明朝 Semi-Bold"/>
              <a:sym typeface="源様明朝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94700">
            <a:off x="7633509" y="-2591448"/>
            <a:ext cx="8804437" cy="5832940"/>
          </a:xfrm>
          <a:custGeom>
            <a:avLst/>
            <a:gdLst/>
            <a:ahLst/>
            <a:cxnLst/>
            <a:rect l="l" t="t" r="r" b="b"/>
            <a:pathLst>
              <a:path w="11739249" h="7777253">
                <a:moveTo>
                  <a:pt x="0" y="0"/>
                </a:moveTo>
                <a:lnTo>
                  <a:pt x="11739249" y="0"/>
                </a:lnTo>
                <a:lnTo>
                  <a:pt x="11739249" y="7777252"/>
                </a:lnTo>
                <a:lnTo>
                  <a:pt x="0" y="77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149503">
            <a:off x="-929658" y="-1681684"/>
            <a:ext cx="6643295" cy="4401183"/>
          </a:xfrm>
          <a:custGeom>
            <a:avLst/>
            <a:gdLst/>
            <a:ahLst/>
            <a:cxnLst/>
            <a:rect l="l" t="t" r="r" b="b"/>
            <a:pathLst>
              <a:path w="8857727" h="5868244">
                <a:moveTo>
                  <a:pt x="0" y="0"/>
                </a:moveTo>
                <a:lnTo>
                  <a:pt x="8857727" y="0"/>
                </a:lnTo>
                <a:lnTo>
                  <a:pt x="8857727" y="5868244"/>
                </a:lnTo>
                <a:lnTo>
                  <a:pt x="0" y="586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05522" y="1508513"/>
            <a:ext cx="3894133" cy="3086100"/>
          </a:xfrm>
          <a:custGeom>
            <a:avLst/>
            <a:gdLst/>
            <a:ahLst/>
            <a:cxnLst/>
            <a:rect l="l" t="t" r="r" b="b"/>
            <a:pathLst>
              <a:path w="5192177" h="4114800">
                <a:moveTo>
                  <a:pt x="0" y="0"/>
                </a:moveTo>
                <a:lnTo>
                  <a:pt x="5192176" y="0"/>
                </a:lnTo>
                <a:lnTo>
                  <a:pt x="5192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938503">
            <a:off x="-1713455" y="6134614"/>
            <a:ext cx="5508946" cy="5845035"/>
          </a:xfrm>
          <a:custGeom>
            <a:avLst/>
            <a:gdLst/>
            <a:ahLst/>
            <a:cxnLst/>
            <a:rect l="l" t="t" r="r" b="b"/>
            <a:pathLst>
              <a:path w="7345261" h="7793380">
                <a:moveTo>
                  <a:pt x="0" y="0"/>
                </a:moveTo>
                <a:lnTo>
                  <a:pt x="7345261" y="0"/>
                </a:lnTo>
                <a:lnTo>
                  <a:pt x="7345261" y="7793380"/>
                </a:lnTo>
                <a:lnTo>
                  <a:pt x="0" y="7793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38723" y="4762500"/>
            <a:ext cx="5367620" cy="5367620"/>
          </a:xfrm>
          <a:custGeom>
            <a:avLst/>
            <a:gdLst/>
            <a:ahLst/>
            <a:cxnLst/>
            <a:rect l="l" t="t" r="r" b="b"/>
            <a:pathLst>
              <a:path w="7156826" h="7156826">
                <a:moveTo>
                  <a:pt x="0" y="0"/>
                </a:moveTo>
                <a:lnTo>
                  <a:pt x="7156826" y="0"/>
                </a:lnTo>
                <a:lnTo>
                  <a:pt x="7156826" y="7156826"/>
                </a:lnTo>
                <a:lnTo>
                  <a:pt x="0" y="7156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" y="4594613"/>
            <a:ext cx="8737370" cy="100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</a:pPr>
            <a:r>
              <a:rPr lang="en-US" sz="6374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產品功能介紹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47103" flipH="1" flipV="1">
            <a:off x="8833615" y="5912148"/>
            <a:ext cx="6988652" cy="3450647"/>
          </a:xfrm>
          <a:custGeom>
            <a:avLst/>
            <a:gdLst/>
            <a:ahLst/>
            <a:cxnLst/>
            <a:rect l="l" t="t" r="r" b="b"/>
            <a:pathLst>
              <a:path w="9318202" h="4600862">
                <a:moveTo>
                  <a:pt x="9318202" y="4600862"/>
                </a:moveTo>
                <a:lnTo>
                  <a:pt x="0" y="4600862"/>
                </a:lnTo>
                <a:lnTo>
                  <a:pt x="0" y="0"/>
                </a:lnTo>
                <a:lnTo>
                  <a:pt x="9318202" y="0"/>
                </a:lnTo>
                <a:lnTo>
                  <a:pt x="9318202" y="46008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740303">
            <a:off x="9734831" y="629866"/>
            <a:ext cx="5716027" cy="4529951"/>
          </a:xfrm>
          <a:custGeom>
            <a:avLst/>
            <a:gdLst/>
            <a:ahLst/>
            <a:cxnLst/>
            <a:rect l="l" t="t" r="r" b="b"/>
            <a:pathLst>
              <a:path w="7621369" h="6039935">
                <a:moveTo>
                  <a:pt x="0" y="0"/>
                </a:moveTo>
                <a:lnTo>
                  <a:pt x="7621369" y="0"/>
                </a:lnTo>
                <a:lnTo>
                  <a:pt x="7621369" y="6039935"/>
                </a:lnTo>
                <a:lnTo>
                  <a:pt x="0" y="6039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017538">
            <a:off x="11906152" y="3863478"/>
            <a:ext cx="4711351" cy="3733746"/>
          </a:xfrm>
          <a:custGeom>
            <a:avLst/>
            <a:gdLst/>
            <a:ahLst/>
            <a:cxnLst/>
            <a:rect l="l" t="t" r="r" b="b"/>
            <a:pathLst>
              <a:path w="6281801" h="4978328">
                <a:moveTo>
                  <a:pt x="0" y="0"/>
                </a:moveTo>
                <a:lnTo>
                  <a:pt x="6281802" y="0"/>
                </a:lnTo>
                <a:lnTo>
                  <a:pt x="6281802" y="4978328"/>
                </a:lnTo>
                <a:lnTo>
                  <a:pt x="0" y="4978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58884" y="2184205"/>
            <a:ext cx="3929063" cy="6487991"/>
          </a:xfrm>
          <a:custGeom>
            <a:avLst/>
            <a:gdLst/>
            <a:ahLst/>
            <a:cxnLst/>
            <a:rect l="l" t="t" r="r" b="b"/>
            <a:pathLst>
              <a:path w="5238750" h="8650654">
                <a:moveTo>
                  <a:pt x="0" y="0"/>
                </a:moveTo>
                <a:lnTo>
                  <a:pt x="5238750" y="0"/>
                </a:lnTo>
                <a:lnTo>
                  <a:pt x="5238750" y="8650654"/>
                </a:lnTo>
                <a:lnTo>
                  <a:pt x="0" y="86506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89691">
            <a:off x="2865221" y="2277586"/>
            <a:ext cx="848619" cy="913387"/>
          </a:xfrm>
          <a:custGeom>
            <a:avLst/>
            <a:gdLst/>
            <a:ahLst/>
            <a:cxnLst/>
            <a:rect l="l" t="t" r="r" b="b"/>
            <a:pathLst>
              <a:path w="1131492" h="1217849">
                <a:moveTo>
                  <a:pt x="0" y="0"/>
                </a:moveTo>
                <a:lnTo>
                  <a:pt x="1131492" y="0"/>
                </a:lnTo>
                <a:lnTo>
                  <a:pt x="1131492" y="1217848"/>
                </a:lnTo>
                <a:lnTo>
                  <a:pt x="0" y="1217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61395" y="2184205"/>
            <a:ext cx="3929063" cy="6487991"/>
          </a:xfrm>
          <a:custGeom>
            <a:avLst/>
            <a:gdLst/>
            <a:ahLst/>
            <a:cxnLst/>
            <a:rect l="l" t="t" r="r" b="b"/>
            <a:pathLst>
              <a:path w="5238750" h="8650654">
                <a:moveTo>
                  <a:pt x="0" y="0"/>
                </a:moveTo>
                <a:lnTo>
                  <a:pt x="5238750" y="0"/>
                </a:lnTo>
                <a:lnTo>
                  <a:pt x="5238750" y="8650654"/>
                </a:lnTo>
                <a:lnTo>
                  <a:pt x="0" y="8650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20340">
            <a:off x="10149836" y="3373287"/>
            <a:ext cx="430843" cy="631903"/>
          </a:xfrm>
          <a:custGeom>
            <a:avLst/>
            <a:gdLst/>
            <a:ahLst/>
            <a:cxnLst/>
            <a:rect l="l" t="t" r="r" b="b"/>
            <a:pathLst>
              <a:path w="574457" h="842537">
                <a:moveTo>
                  <a:pt x="0" y="0"/>
                </a:moveTo>
                <a:lnTo>
                  <a:pt x="574457" y="0"/>
                </a:lnTo>
                <a:lnTo>
                  <a:pt x="574457" y="842537"/>
                </a:lnTo>
                <a:lnTo>
                  <a:pt x="0" y="842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4345118" flipV="1">
            <a:off x="8630998" y="4611165"/>
            <a:ext cx="460458" cy="675338"/>
          </a:xfrm>
          <a:custGeom>
            <a:avLst/>
            <a:gdLst/>
            <a:ahLst/>
            <a:cxnLst/>
            <a:rect l="l" t="t" r="r" b="b"/>
            <a:pathLst>
              <a:path w="613944" h="900451">
                <a:moveTo>
                  <a:pt x="0" y="900451"/>
                </a:moveTo>
                <a:lnTo>
                  <a:pt x="613944" y="900451"/>
                </a:lnTo>
                <a:lnTo>
                  <a:pt x="613944" y="0"/>
                </a:lnTo>
                <a:lnTo>
                  <a:pt x="0" y="0"/>
                </a:lnTo>
                <a:lnTo>
                  <a:pt x="0" y="90045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3827" y="3041551"/>
            <a:ext cx="3571875" cy="1071563"/>
          </a:xfrm>
          <a:custGeom>
            <a:avLst/>
            <a:gdLst/>
            <a:ahLst/>
            <a:cxnLst/>
            <a:rect l="l" t="t" r="r" b="b"/>
            <a:pathLst>
              <a:path w="4762500" h="1428750">
                <a:moveTo>
                  <a:pt x="0" y="0"/>
                </a:moveTo>
                <a:lnTo>
                  <a:pt x="4762500" y="0"/>
                </a:lnTo>
                <a:lnTo>
                  <a:pt x="476250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66786" r="-80000" b="-16096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75171" y="3465427"/>
            <a:ext cx="2857500" cy="357188"/>
          </a:xfrm>
          <a:custGeom>
            <a:avLst/>
            <a:gdLst/>
            <a:ahLst/>
            <a:cxnLst/>
            <a:rect l="l" t="t" r="r" b="b"/>
            <a:pathLst>
              <a:path w="3810000" h="476250">
                <a:moveTo>
                  <a:pt x="0" y="0"/>
                </a:moveTo>
                <a:lnTo>
                  <a:pt x="3810000" y="0"/>
                </a:lnTo>
                <a:lnTo>
                  <a:pt x="3810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00360" r="-125000" b="-6828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10827" y="4205046"/>
            <a:ext cx="3429000" cy="1071563"/>
          </a:xfrm>
          <a:custGeom>
            <a:avLst/>
            <a:gdLst/>
            <a:ahLst/>
            <a:cxnLst/>
            <a:rect l="l" t="t" r="r" b="b"/>
            <a:pathLst>
              <a:path w="4572000" h="1428750">
                <a:moveTo>
                  <a:pt x="0" y="0"/>
                </a:moveTo>
                <a:lnTo>
                  <a:pt x="4572000" y="0"/>
                </a:lnTo>
                <a:lnTo>
                  <a:pt x="457200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66786" r="-87500" b="-160963"/>
            </a:stretch>
          </a:blipFill>
        </p:spPr>
      </p:sp>
      <p:sp>
        <p:nvSpPr>
          <p:cNvPr id="13" name="Freeform 13"/>
          <p:cNvSpPr/>
          <p:nvPr/>
        </p:nvSpPr>
        <p:spPr>
          <a:xfrm rot="4074951" flipH="1">
            <a:off x="10135644" y="3902502"/>
            <a:ext cx="418062" cy="605090"/>
          </a:xfrm>
          <a:custGeom>
            <a:avLst/>
            <a:gdLst/>
            <a:ahLst/>
            <a:cxnLst/>
            <a:rect l="l" t="t" r="r" b="b"/>
            <a:pathLst>
              <a:path w="557416" h="806787">
                <a:moveTo>
                  <a:pt x="557416" y="0"/>
                </a:moveTo>
                <a:lnTo>
                  <a:pt x="0" y="0"/>
                </a:lnTo>
                <a:lnTo>
                  <a:pt x="0" y="806787"/>
                </a:lnTo>
                <a:lnTo>
                  <a:pt x="557416" y="806787"/>
                </a:lnTo>
                <a:lnTo>
                  <a:pt x="55741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97176" y="5276609"/>
            <a:ext cx="2857500" cy="1120451"/>
          </a:xfrm>
          <a:custGeom>
            <a:avLst/>
            <a:gdLst/>
            <a:ahLst/>
            <a:cxnLst/>
            <a:rect l="l" t="t" r="r" b="b"/>
            <a:pathLst>
              <a:path w="3810000" h="1493935">
                <a:moveTo>
                  <a:pt x="0" y="0"/>
                </a:moveTo>
                <a:lnTo>
                  <a:pt x="3810000" y="0"/>
                </a:lnTo>
                <a:lnTo>
                  <a:pt x="3810000" y="1493935"/>
                </a:lnTo>
                <a:lnTo>
                  <a:pt x="0" y="1493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63872" r="-125000" b="-149576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064868" y="4718398"/>
            <a:ext cx="1419605" cy="14196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1950"/>
                </a:lnSpc>
              </a:pPr>
              <a:endParaRPr sz="135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76236" y="3155825"/>
            <a:ext cx="2571750" cy="79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250" b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點此按鈕可開啟選單</a:t>
            </a:r>
          </a:p>
          <a:p>
            <a:pPr>
              <a:lnSpc>
                <a:spcPts val="3150"/>
              </a:lnSpc>
            </a:pPr>
            <a:r>
              <a:rPr lang="en-US" sz="2250" b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進行搜索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56171" y="3510685"/>
            <a:ext cx="2095500" cy="24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0"/>
              </a:lnSpc>
              <a:spcBef>
                <a:spcPct val="0"/>
              </a:spcBef>
            </a:pPr>
            <a:r>
              <a:rPr lang="en-US" sz="1500" b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搜索目的地附近的停車場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01327" y="4364630"/>
            <a:ext cx="3238499" cy="754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根據價格、剩餘車位以及距離作評估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以此選擇最佳停車場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自動導航至推薦停車場，無手動操作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87676" y="5339088"/>
            <a:ext cx="2476500" cy="101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語音輸入可以根據使用者偏好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自動尋找最合適的位置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並立即進行導航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  <a:p>
            <a:pPr>
              <a:lnSpc>
                <a:spcPts val="1950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000000"/>
                </a:solidFill>
                <a:latin typeface="源様明朝 Medium"/>
                <a:ea typeface="源様明朝 Medium"/>
                <a:cs typeface="源様明朝 Medium"/>
                <a:sym typeface="源様明朝 Medium"/>
              </a:rPr>
              <a:t>達成全語音完成停車流程</a:t>
            </a:r>
            <a:endParaRPr lang="en-US" sz="1500" b="1" dirty="0">
              <a:solidFill>
                <a:srgbClr val="000000"/>
              </a:solidFill>
              <a:latin typeface="源様明朝 Medium"/>
              <a:ea typeface="源様明朝 Medium"/>
              <a:cs typeface="源様明朝 Medium"/>
              <a:sym typeface="源様明朝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143625" y="1402573"/>
            <a:ext cx="1428750" cy="63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 b="1">
                <a:solidFill>
                  <a:srgbClr val="000000"/>
                </a:solidFill>
                <a:latin typeface="源様明朝 Bold"/>
                <a:ea typeface="源様明朝 Bold"/>
                <a:cs typeface="源様明朝 Bold"/>
                <a:sym typeface="源様明朝 Bold"/>
              </a:rPr>
              <a:t>主畫面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347</Words>
  <Application>Microsoft Office PowerPoint</Application>
  <PresentationFormat>自訂</PresentationFormat>
  <Paragraphs>155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Calibri</vt:lpstr>
      <vt:lpstr>源様明朝 Bold</vt:lpstr>
      <vt:lpstr>源様明朝 Medium</vt:lpstr>
      <vt:lpstr>Arial</vt:lpstr>
      <vt:lpstr>源様明朝 Semi-Bold</vt:lpstr>
      <vt:lpstr>源石ゴシック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公路局競賽</dc:title>
  <cp:lastModifiedBy>User20240709</cp:lastModifiedBy>
  <cp:revision>6</cp:revision>
  <dcterms:created xsi:type="dcterms:W3CDTF">2006-08-16T00:00:00Z</dcterms:created>
  <dcterms:modified xsi:type="dcterms:W3CDTF">2025-04-11T08:43:08Z</dcterms:modified>
  <dc:identifier>DAGkKUw1Ptw</dc:identifier>
</cp:coreProperties>
</file>